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7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8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84" r:id="rId4"/>
    <p:sldId id="258" r:id="rId5"/>
    <p:sldId id="285" r:id="rId6"/>
    <p:sldId id="293" r:id="rId7"/>
    <p:sldId id="294" r:id="rId8"/>
    <p:sldId id="264" r:id="rId9"/>
    <p:sldId id="290" r:id="rId10"/>
    <p:sldId id="311" r:id="rId11"/>
    <p:sldId id="266" r:id="rId12"/>
    <p:sldId id="279" r:id="rId13"/>
    <p:sldId id="295" r:id="rId14"/>
    <p:sldId id="296" r:id="rId15"/>
    <p:sldId id="271" r:id="rId16"/>
    <p:sldId id="299" r:id="rId17"/>
    <p:sldId id="300" r:id="rId18"/>
    <p:sldId id="301" r:id="rId19"/>
    <p:sldId id="315" r:id="rId20"/>
    <p:sldId id="302" r:id="rId21"/>
    <p:sldId id="303" r:id="rId22"/>
    <p:sldId id="304" r:id="rId23"/>
    <p:sldId id="312" r:id="rId24"/>
    <p:sldId id="272" r:id="rId25"/>
    <p:sldId id="313" r:id="rId26"/>
    <p:sldId id="314" r:id="rId27"/>
    <p:sldId id="286" r:id="rId28"/>
    <p:sldId id="305" r:id="rId29"/>
    <p:sldId id="308" r:id="rId30"/>
    <p:sldId id="282" r:id="rId31"/>
    <p:sldId id="287" r:id="rId32"/>
    <p:sldId id="310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FFFFCC"/>
    <a:srgbClr val="FFCC66"/>
    <a:srgbClr val="FFFFFF"/>
    <a:srgbClr val="66CCFF"/>
    <a:srgbClr val="CC0000"/>
    <a:srgbClr val="9933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51" autoAdjust="0"/>
    <p:restoredTop sz="92598" autoAdjust="0"/>
  </p:normalViewPr>
  <p:slideViewPr>
    <p:cSldViewPr>
      <p:cViewPr varScale="1">
        <p:scale>
          <a:sx n="85" d="100"/>
          <a:sy n="85" d="100"/>
        </p:scale>
        <p:origin x="17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9166666666666667E-2"/>
          <c:y val="0.13040625"/>
          <c:w val="0.95416666666666672"/>
          <c:h val="0.749393946850393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23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3"/>
                <c:pt idx="0">
                  <c:v>Налоговые доходы</c:v>
                </c:pt>
                <c:pt idx="1">
                  <c:v>не 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92.79</c:v>
                </c:pt>
                <c:pt idx="1">
                  <c:v>4.71</c:v>
                </c:pt>
                <c:pt idx="2">
                  <c:v>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965559382290853E-2"/>
          <c:y val="0.20070179168126617"/>
          <c:w val="0.94003451530490578"/>
          <c:h val="0.78222271280202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0974131264085422"/>
                  <c:y val="-0.1161099483540369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75431482366198"/>
                      <c:h val="0.1438717153130830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71.89</c:v>
                </c:pt>
                <c:pt idx="1">
                  <c:v>1.73</c:v>
                </c:pt>
                <c:pt idx="2">
                  <c:v>0.93</c:v>
                </c:pt>
                <c:pt idx="3">
                  <c:v>25.45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'Приложение №1 Доходы'!$J$40</c:f>
              <c:strCache>
                <c:ptCount val="1"/>
                <c:pt idx="0">
                  <c:v>Факт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6"/>
              <c:layout>
                <c:manualLayout>
                  <c:x val="8.1242672790901138E-2"/>
                  <c:y val="-0.19715621471291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30555555555554"/>
                      <c:h val="9.4299248038632211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'Приложение №1 Доходы'!$I$41:$I$47</c:f>
              <c:strCache>
                <c:ptCount val="6"/>
                <c:pt idx="0">
                  <c:v>Доходы от использования имущества</c:v>
                </c:pt>
                <c:pt idx="1">
                  <c:v>Доходы от оказания платных услуг</c:v>
                </c:pt>
                <c:pt idx="2">
                  <c:v>Доходы от продажи муниципального имущества</c:v>
                </c:pt>
                <c:pt idx="3">
                  <c:v>Доходы от продажи земельных участков</c:v>
                </c:pt>
                <c:pt idx="4">
                  <c:v>Прочие поступления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'Приложение №1 Доходы'!$J$41:$J$47</c:f>
              <c:numCache>
                <c:formatCode>#,##0.00</c:formatCode>
                <c:ptCount val="7"/>
                <c:pt idx="0">
                  <c:v>1005.3</c:v>
                </c:pt>
                <c:pt idx="1">
                  <c:v>330.99</c:v>
                </c:pt>
                <c:pt idx="2">
                  <c:v>23</c:v>
                </c:pt>
                <c:pt idx="3">
                  <c:v>67.55</c:v>
                </c:pt>
                <c:pt idx="4">
                  <c:v>50</c:v>
                </c:pt>
                <c:pt idx="5">
                  <c:v>268.41000000000003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913303418264262"/>
          <c:y val="0.43228784699236061"/>
          <c:w val="0.54993482064741905"/>
          <c:h val="0.567712153007639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972222222222223"/>
          <c:y val="0.20585871540712289"/>
          <c:w val="0.81388888888888888"/>
          <c:h val="0.6096244570191155"/>
        </c:manualLayout>
      </c:layout>
      <c:pie3DChart>
        <c:varyColors val="1"/>
        <c:ser>
          <c:idx val="0"/>
          <c:order val="0"/>
          <c:tx>
            <c:strRef>
              <c:f>'Приложение №1 Доходы'!$J$48</c:f>
              <c:strCache>
                <c:ptCount val="1"/>
                <c:pt idx="0">
                  <c:v>Факт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.1271469816272966"/>
                  <c:y val="3.82600612423447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5754943132108487"/>
                  <c:y val="-5.613808690580344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0555664916885389"/>
                  <c:y val="-1.099919801691455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'Приложение №1 Доходы'!$I$49:$I$52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'Приложение №1 Доходы'!$J$49:$J$52</c:f>
              <c:numCache>
                <c:formatCode>#,##0.00</c:formatCode>
                <c:ptCount val="4"/>
                <c:pt idx="0">
                  <c:v>1236.5999999999999</c:v>
                </c:pt>
                <c:pt idx="1">
                  <c:v>-463.28</c:v>
                </c:pt>
                <c:pt idx="2">
                  <c:v>151.6</c:v>
                </c:pt>
                <c:pt idx="3">
                  <c:v>1.8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444444444444442"/>
          <c:y val="4.071661237785016E-2"/>
          <c:w val="0.43221202854230378"/>
          <c:h val="0.9397394136807817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'Структура расходов по отраслям'!$B$4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rgbClr val="FF0000"/>
            </a:solidFill>
            <a:ln w="12249">
              <a:solidFill>
                <a:srgbClr val="000080"/>
              </a:solidFill>
              <a:prstDash val="solid"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9026,67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151,6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35,56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2753,97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12236,95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3,0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8080,75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232,83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15,0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4498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'Структура расходов по отраслям'!$A$5:$A$14</c:f>
              <c:strCache>
                <c:ptCount val="10"/>
                <c:pt idx="0">
                  <c:v>Общегосударственные вопросы (21,69%)</c:v>
                </c:pt>
                <c:pt idx="1">
                  <c:v>Национальная оборона (0,36%)</c:v>
                </c:pt>
                <c:pt idx="2">
                  <c:v>Национальная безопасность и правоохр. деят.(0,09%) </c:v>
                </c:pt>
                <c:pt idx="3">
                  <c:v>Национальная экономика (6,62%)</c:v>
                </c:pt>
                <c:pt idx="4">
                  <c:v>Жилищно-коммунальное хозяйство (29,41%)</c:v>
                </c:pt>
                <c:pt idx="5">
                  <c:v>Образование (0,01%)</c:v>
                </c:pt>
                <c:pt idx="6">
                  <c:v>Культура, кинематография (19,42%)</c:v>
                </c:pt>
                <c:pt idx="7">
                  <c:v>Социальная политика (0,56%)</c:v>
                </c:pt>
                <c:pt idx="8">
                  <c:v>Физическая культура и спорт (0,04%)</c:v>
                </c:pt>
                <c:pt idx="9">
                  <c:v>Дорожное хозяйство (21,80%)</c:v>
                </c:pt>
              </c:strCache>
            </c:strRef>
          </c:cat>
          <c:val>
            <c:numRef>
              <c:f>'Структура расходов по отраслям'!$B$5:$B$14</c:f>
              <c:numCache>
                <c:formatCode>0.0</c:formatCode>
                <c:ptCount val="10"/>
                <c:pt idx="0">
                  <c:v>9026.67</c:v>
                </c:pt>
                <c:pt idx="1">
                  <c:v>151.6</c:v>
                </c:pt>
                <c:pt idx="2">
                  <c:v>35.56</c:v>
                </c:pt>
                <c:pt idx="3">
                  <c:v>2753.97</c:v>
                </c:pt>
                <c:pt idx="4">
                  <c:v>12236.95</c:v>
                </c:pt>
                <c:pt idx="5">
                  <c:v>3</c:v>
                </c:pt>
                <c:pt idx="6">
                  <c:v>8080.75</c:v>
                </c:pt>
                <c:pt idx="7">
                  <c:v>232.83</c:v>
                </c:pt>
                <c:pt idx="8">
                  <c:v>15</c:v>
                </c:pt>
                <c:pt idx="9">
                  <c:v>9075.91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4848400"/>
        <c:axId val="204848792"/>
      </c:barChart>
      <c:catAx>
        <c:axId val="2048484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06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2048487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4848792"/>
        <c:scaling>
          <c:orientation val="minMax"/>
        </c:scaling>
        <c:delete val="0"/>
        <c:axPos val="b"/>
        <c:majorGridlines>
          <c:spPr>
            <a:ln w="3062">
              <a:solidFill>
                <a:srgbClr val="000000"/>
              </a:solidFill>
              <a:prstDash val="solid"/>
            </a:ln>
          </c:spPr>
        </c:majorGridlines>
        <c:numFmt formatCode="0.0" sourceLinked="1"/>
        <c:majorTickMark val="out"/>
        <c:minorTickMark val="none"/>
        <c:tickLblPos val="nextTo"/>
        <c:crossAx val="204848400"/>
        <c:crosses val="autoZero"/>
        <c:crossBetween val="between"/>
      </c:valAx>
      <c:spPr>
        <a:noFill/>
        <a:ln w="24498">
          <a:noFill/>
        </a:ln>
      </c:spPr>
    </c:plotArea>
    <c:plotVisOnly val="1"/>
    <c:dispBlanksAs val="gap"/>
    <c:showDLblsOverMax val="0"/>
  </c:chart>
  <c:spPr>
    <a:gradFill rotWithShape="0">
      <a:gsLst>
        <a:gs pos="0">
          <a:srgbClr xmlns:mc="http://schemas.openxmlformats.org/markup-compatibility/2006" xmlns:a14="http://schemas.microsoft.com/office/drawing/2010/main" val="FFCC99" mc:Ignorable="a14" a14:legacySpreadsheetColorIndex="47"/>
        </a:gs>
        <a:gs pos="100000">
          <a:srgbClr xmlns:mc="http://schemas.openxmlformats.org/markup-compatibility/2006" xmlns:a14="http://schemas.microsoft.com/office/drawing/2010/main" val="FFFFFF" mc:Ignorable="a14" a14:legacySpreadsheetColorIndex="47">
            <a:gamma/>
            <a:tint val="34510"/>
            <a:invGamma/>
          </a:srgbClr>
        </a:gs>
      </a:gsLst>
      <a:lin ang="5400000" scaled="1"/>
    </a:gradFill>
    <a:ln w="3062">
      <a:solidFill>
        <a:srgbClr val="000000"/>
      </a:solidFill>
      <a:prstDash val="solid"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043478260869568E-2"/>
          <c:y val="3.793103448275862E-2"/>
          <c:w val="0.64130434782608692"/>
          <c:h val="0.84482758620689657"/>
        </c:manualLayout>
      </c:layout>
      <c:barChart>
        <c:barDir val="col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850920"/>
        <c:axId val="162851704"/>
      </c:barChart>
      <c:catAx>
        <c:axId val="162850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88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31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628517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2851704"/>
        <c:scaling>
          <c:orientation val="minMax"/>
        </c:scaling>
        <c:delete val="1"/>
        <c:axPos val="l"/>
        <c:majorGridlines>
          <c:spPr>
            <a:ln w="2885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crossAx val="1628509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014492753623193"/>
          <c:y val="4.8275862068965517E-2"/>
          <c:w val="0.28079710144927539"/>
          <c:h val="0.77241379310344827"/>
        </c:manualLayout>
      </c:layout>
      <c:overlay val="0"/>
      <c:spPr>
        <a:noFill/>
        <a:ln w="2885">
          <a:solidFill>
            <a:srgbClr val="000000"/>
          </a:solidFill>
          <a:prstDash val="solid"/>
        </a:ln>
      </c:spPr>
      <c:txPr>
        <a:bodyPr/>
        <a:lstStyle/>
        <a:p>
          <a:pPr>
            <a:defRPr sz="791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 algn="ctr">
        <a:defRPr sz="863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1"/>
      <c:hPercent val="39"/>
      <c:rotY val="44"/>
      <c:depthPercent val="30"/>
      <c:rAngAx val="1"/>
    </c:view3D>
    <c:floor>
      <c:thickness val="0"/>
      <c:spPr>
        <a:solidFill>
          <a:srgbClr val="00808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FFFFCC"/>
        </a:solidFill>
        <a:ln w="25400">
          <a:noFill/>
        </a:ln>
      </c:spPr>
    </c:sideWall>
    <c:backWall>
      <c:thickness val="0"/>
      <c:spPr>
        <a:solidFill>
          <a:srgbClr val="FFFFCC"/>
        </a:soli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7499999999999999E-2"/>
          <c:y val="3.6734693877551024E-2"/>
          <c:w val="0.9604166666666667"/>
          <c:h val="0.640816326530612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'Стр-ра расходов по образованию'!$A$3</c:f>
              <c:strCache>
                <c:ptCount val="1"/>
              </c:strCache>
            </c:strRef>
          </c:tx>
          <c:spPr>
            <a:solidFill>
              <a:srgbClr val="9999FF"/>
            </a:solidFill>
            <a:ln w="1290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'Стр-ра расходов по образованию'!$B$1:$D$2</c:f>
              <c:strCache>
                <c:ptCount val="3"/>
                <c:pt idx="0">
                  <c:v>Расходы на содержание органов местного самоуправления</c:v>
                </c:pt>
                <c:pt idx="1">
                  <c:v>Оценка недвижимости, признание прав  и регулирование отношений по государственной  и муниципальной собственности</c:v>
                </c:pt>
                <c:pt idx="2">
                  <c:v>Выполнение других обязательств государстваы </c:v>
                </c:pt>
              </c:strCache>
            </c:strRef>
          </c:cat>
          <c:val>
            <c:numRef>
              <c:f>'Стр-ра расходов по образованию'!$B$3:$D$3</c:f>
              <c:numCache>
                <c:formatCode>0.0</c:formatCode>
                <c:ptCount val="3"/>
                <c:pt idx="0">
                  <c:v>6013.9</c:v>
                </c:pt>
                <c:pt idx="1">
                  <c:v>146.86000000000001</c:v>
                </c:pt>
                <c:pt idx="2">
                  <c:v>995.05</c:v>
                </c:pt>
              </c:numCache>
            </c:numRef>
          </c:val>
        </c:ser>
        <c:ser>
          <c:idx val="1"/>
          <c:order val="1"/>
          <c:tx>
            <c:strRef>
              <c:f>'Стр-ра расходов по образованию'!$A$4</c:f>
              <c:strCache>
                <c:ptCount val="1"/>
              </c:strCache>
            </c:strRef>
          </c:tx>
          <c:spPr>
            <a:solidFill>
              <a:srgbClr val="FF6600"/>
            </a:solidFill>
            <a:ln w="12905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7.2520007626056843E-2"/>
                  <c:y val="-2.5379112552271599E-2"/>
                </c:manualLayout>
              </c:layout>
              <c:tx>
                <c:rich>
                  <a:bodyPr/>
                  <a:lstStyle/>
                  <a:p>
                    <a:pPr>
                      <a:defRPr sz="813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/>
                      <a:t>112013,8</a:t>
                    </a:r>
                  </a:p>
                </c:rich>
              </c:tx>
              <c:spPr>
                <a:noFill/>
                <a:ln w="25809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6703306770022972E-2"/>
                  <c:y val="-2.6883140167941189E-2"/>
                </c:manualLayout>
              </c:layout>
              <c:tx>
                <c:rich>
                  <a:bodyPr/>
                  <a:lstStyle/>
                  <a:p>
                    <a:pPr>
                      <a:defRPr sz="813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/>
                      <a:t>120681,6</a:t>
                    </a:r>
                  </a:p>
                </c:rich>
              </c:tx>
              <c:spPr>
                <a:noFill/>
                <a:ln w="25809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4465189052118586E-3"/>
                  <c:y val="-3.3641804692921995E-2"/>
                </c:manualLayout>
              </c:layout>
              <c:tx>
                <c:rich>
                  <a:bodyPr/>
                  <a:lstStyle/>
                  <a:p>
                    <a:pPr>
                      <a:defRPr sz="813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/>
                      <a:t>122969,0</a:t>
                    </a:r>
                  </a:p>
                </c:rich>
              </c:tx>
              <c:spPr>
                <a:noFill/>
                <a:ln w="25809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809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13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'Стр-ра расходов по образованию'!$B$1:$D$2</c:f>
              <c:strCache>
                <c:ptCount val="3"/>
                <c:pt idx="0">
                  <c:v>Расходы на содержание органов местного самоуправления</c:v>
                </c:pt>
                <c:pt idx="1">
                  <c:v>Оценка недвижимости, признание прав  и регулирование отношений по государственной  и муниципальной собственности</c:v>
                </c:pt>
                <c:pt idx="2">
                  <c:v>Выполнение других обязательств государстваы </c:v>
                </c:pt>
              </c:strCache>
            </c:strRef>
          </c:cat>
          <c:val>
            <c:numRef>
              <c:f>'Стр-ра расходов по образованию'!$B$4:$D$4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'Стр-ра расходов по образованию'!$A$5</c:f>
              <c:strCache>
                <c:ptCount val="1"/>
              </c:strCache>
            </c:strRef>
          </c:tx>
          <c:spPr>
            <a:solidFill>
              <a:srgbClr val="FFFF00"/>
            </a:solidFill>
            <a:ln w="12905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7.0967129032854431E-2"/>
                  <c:y val="-7.9302107500305238E-2"/>
                </c:manualLayout>
              </c:layout>
              <c:tx>
                <c:rich>
                  <a:bodyPr/>
                  <a:lstStyle/>
                  <a:p>
                    <a:pPr>
                      <a:defRPr sz="813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/>
                      <a:t>5138,2</a:t>
                    </a:r>
                  </a:p>
                </c:rich>
              </c:tx>
              <c:spPr>
                <a:noFill/>
                <a:ln w="25809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9317094843487213E-2"/>
                  <c:y val="-6.1986195181832543E-2"/>
                </c:manualLayout>
              </c:layout>
              <c:tx>
                <c:rich>
                  <a:bodyPr/>
                  <a:lstStyle/>
                  <a:p>
                    <a:pPr>
                      <a:defRPr sz="813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/>
                      <a:t>5140,9</a:t>
                    </a:r>
                  </a:p>
                </c:rich>
              </c:tx>
              <c:spPr>
                <a:noFill/>
                <a:ln w="25809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916064165081055E-3"/>
                  <c:y val="-5.2563724412774432E-2"/>
                </c:manualLayout>
              </c:layout>
              <c:tx>
                <c:rich>
                  <a:bodyPr/>
                  <a:lstStyle/>
                  <a:p>
                    <a:pPr>
                      <a:defRPr sz="813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/>
                      <a:t>5169,2</a:t>
                    </a:r>
                  </a:p>
                </c:rich>
              </c:tx>
              <c:spPr>
                <a:noFill/>
                <a:ln w="25809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809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13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'Стр-ра расходов по образованию'!$B$1:$D$2</c:f>
              <c:strCache>
                <c:ptCount val="3"/>
                <c:pt idx="0">
                  <c:v>Расходы на содержание органов местного самоуправления</c:v>
                </c:pt>
                <c:pt idx="1">
                  <c:v>Оценка недвижимости, признание прав  и регулирование отношений по государственной  и муниципальной собственности</c:v>
                </c:pt>
                <c:pt idx="2">
                  <c:v>Выполнение других обязательств государстваы </c:v>
                </c:pt>
              </c:strCache>
            </c:strRef>
          </c:cat>
          <c:val>
            <c:numRef>
              <c:f>'Стр-ра расходов по образованию'!$B$5:$D$5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0"/>
        <c:gapDepth val="40"/>
        <c:shape val="cylinder"/>
        <c:axId val="204850360"/>
        <c:axId val="204851144"/>
        <c:axId val="0"/>
      </c:bar3DChart>
      <c:catAx>
        <c:axId val="204850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22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13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048511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485114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2048503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CC"/>
    </a:solidFill>
    <a:ln w="3226">
      <a:solidFill>
        <a:srgbClr val="000000"/>
      </a:solidFill>
      <a:prstDash val="solid"/>
    </a:ln>
  </c:spPr>
  <c:txPr>
    <a:bodyPr/>
    <a:lstStyle/>
    <a:p>
      <a:pPr>
        <a:defRPr sz="813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1"/>
      <c:hPercent val="39"/>
      <c:rotY val="44"/>
      <c:depthPercent val="30"/>
      <c:rAngAx val="1"/>
    </c:view3D>
    <c:floor>
      <c:thickness val="0"/>
      <c:spPr>
        <a:solidFill>
          <a:srgbClr val="00808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FFFFCC"/>
        </a:solidFill>
        <a:ln w="25400">
          <a:noFill/>
        </a:ln>
      </c:spPr>
    </c:sideWall>
    <c:backWall>
      <c:thickness val="0"/>
      <c:spPr>
        <a:solidFill>
          <a:srgbClr val="FFFFCC"/>
        </a:soli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7500061670835617E-2"/>
          <c:y val="0.10144328172980981"/>
          <c:w val="0.9604166666666667"/>
          <c:h val="0.640816326530612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'Стр-ра расходов по образованию'!$A$3</c:f>
              <c:strCache>
                <c:ptCount val="1"/>
              </c:strCache>
            </c:strRef>
          </c:tx>
          <c:spPr>
            <a:solidFill>
              <a:srgbClr val="9999FF"/>
            </a:solidFill>
            <a:ln w="1290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'Стр-ра расходов по образованию'!$B$1:$C$2</c:f>
              <c:strCache>
                <c:ptCount val="2"/>
                <c:pt idx="0">
                  <c:v>Национальная оборона</c:v>
                </c:pt>
                <c:pt idx="1">
                  <c:v>Национальная безопастность и правоохранительная деятельность</c:v>
                </c:pt>
              </c:strCache>
            </c:strRef>
          </c:cat>
          <c:val>
            <c:numRef>
              <c:f>'Стр-ра расходов по образованию'!$B$3:$C$3</c:f>
              <c:numCache>
                <c:formatCode>0.0</c:formatCode>
                <c:ptCount val="2"/>
                <c:pt idx="0">
                  <c:v>151.6</c:v>
                </c:pt>
                <c:pt idx="1">
                  <c:v>35.56</c:v>
                </c:pt>
              </c:numCache>
            </c:numRef>
          </c:val>
        </c:ser>
        <c:ser>
          <c:idx val="1"/>
          <c:order val="1"/>
          <c:tx>
            <c:strRef>
              <c:f>'Стр-ра расходов по образованию'!$A$4</c:f>
              <c:strCache>
                <c:ptCount val="1"/>
              </c:strCache>
            </c:strRef>
          </c:tx>
          <c:spPr>
            <a:solidFill>
              <a:srgbClr val="FF6600"/>
            </a:solidFill>
            <a:ln w="12905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7.2520007626056843E-2"/>
                  <c:y val="-2.5379112552271599E-2"/>
                </c:manualLayout>
              </c:layout>
              <c:tx>
                <c:rich>
                  <a:bodyPr/>
                  <a:lstStyle/>
                  <a:p>
                    <a:pPr>
                      <a:defRPr sz="813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/>
                      <a:t>112013,8</a:t>
                    </a:r>
                  </a:p>
                </c:rich>
              </c:tx>
              <c:spPr>
                <a:noFill/>
                <a:ln w="25809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6703306770022972E-2"/>
                  <c:y val="-2.6883140167941189E-2"/>
                </c:manualLayout>
              </c:layout>
              <c:tx>
                <c:rich>
                  <a:bodyPr/>
                  <a:lstStyle/>
                  <a:p>
                    <a:pPr>
                      <a:defRPr sz="813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/>
                      <a:t>120681,6</a:t>
                    </a:r>
                  </a:p>
                </c:rich>
              </c:tx>
              <c:spPr>
                <a:noFill/>
                <a:ln w="25809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4465189052118586E-3"/>
                  <c:y val="-3.3641804692921995E-2"/>
                </c:manualLayout>
              </c:layout>
              <c:tx>
                <c:rich>
                  <a:bodyPr/>
                  <a:lstStyle/>
                  <a:p>
                    <a:pPr>
                      <a:defRPr sz="813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/>
                      <a:t>122969,0</a:t>
                    </a:r>
                  </a:p>
                </c:rich>
              </c:tx>
              <c:spPr>
                <a:noFill/>
                <a:ln w="25809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809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13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'Стр-ра расходов по образованию'!$B$1:$C$2</c:f>
              <c:strCache>
                <c:ptCount val="2"/>
                <c:pt idx="0">
                  <c:v>Национальная оборона</c:v>
                </c:pt>
                <c:pt idx="1">
                  <c:v>Национальная безопастность и правоохранительная деятельность</c:v>
                </c:pt>
              </c:strCache>
            </c:strRef>
          </c:cat>
          <c:val>
            <c:numRef>
              <c:f>'Стр-ра расходов по образованию'!$B$4:$C$4</c:f>
              <c:numCache>
                <c:formatCode>General</c:formatCode>
                <c:ptCount val="2"/>
              </c:numCache>
            </c:numRef>
          </c:val>
        </c:ser>
        <c:ser>
          <c:idx val="2"/>
          <c:order val="2"/>
          <c:tx>
            <c:strRef>
              <c:f>'Стр-ра расходов по образованию'!$A$5</c:f>
              <c:strCache>
                <c:ptCount val="1"/>
              </c:strCache>
            </c:strRef>
          </c:tx>
          <c:spPr>
            <a:solidFill>
              <a:srgbClr val="FFFF00"/>
            </a:solidFill>
            <a:ln w="12905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7.0967129032854431E-2"/>
                  <c:y val="-7.9302107500305238E-2"/>
                </c:manualLayout>
              </c:layout>
              <c:tx>
                <c:rich>
                  <a:bodyPr/>
                  <a:lstStyle/>
                  <a:p>
                    <a:pPr>
                      <a:defRPr sz="813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/>
                      <a:t>5138,2</a:t>
                    </a:r>
                  </a:p>
                </c:rich>
              </c:tx>
              <c:spPr>
                <a:noFill/>
                <a:ln w="25809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9317094843487213E-2"/>
                  <c:y val="-6.1986195181832543E-2"/>
                </c:manualLayout>
              </c:layout>
              <c:tx>
                <c:rich>
                  <a:bodyPr/>
                  <a:lstStyle/>
                  <a:p>
                    <a:pPr>
                      <a:defRPr sz="813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/>
                      <a:t>5140,9</a:t>
                    </a:r>
                  </a:p>
                </c:rich>
              </c:tx>
              <c:spPr>
                <a:noFill/>
                <a:ln w="25809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916064165081055E-3"/>
                  <c:y val="-5.2563724412774432E-2"/>
                </c:manualLayout>
              </c:layout>
              <c:tx>
                <c:rich>
                  <a:bodyPr/>
                  <a:lstStyle/>
                  <a:p>
                    <a:pPr>
                      <a:defRPr sz="813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/>
                      <a:t>5169,2</a:t>
                    </a:r>
                  </a:p>
                </c:rich>
              </c:tx>
              <c:spPr>
                <a:noFill/>
                <a:ln w="25809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809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13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'Стр-ра расходов по образованию'!$B$1:$C$2</c:f>
              <c:strCache>
                <c:ptCount val="2"/>
                <c:pt idx="0">
                  <c:v>Национальная оборона</c:v>
                </c:pt>
                <c:pt idx="1">
                  <c:v>Национальная безопастность и правоохранительная деятельность</c:v>
                </c:pt>
              </c:strCache>
            </c:strRef>
          </c:cat>
          <c:val>
            <c:numRef>
              <c:f>'Стр-ра расходов по образованию'!$B$5:$C$5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0"/>
        <c:gapDepth val="40"/>
        <c:shape val="cylinder"/>
        <c:axId val="207525736"/>
        <c:axId val="207526128"/>
        <c:axId val="0"/>
      </c:bar3DChart>
      <c:catAx>
        <c:axId val="207525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22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0752612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752612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207525736"/>
        <c:crosses val="autoZero"/>
        <c:crossBetween val="between"/>
      </c:valAx>
      <c:spPr>
        <a:noFill/>
        <a:ln w="25809">
          <a:noFill/>
        </a:ln>
      </c:spPr>
    </c:plotArea>
    <c:plotVisOnly val="1"/>
    <c:dispBlanksAs val="gap"/>
    <c:showDLblsOverMax val="0"/>
  </c:chart>
  <c:spPr>
    <a:solidFill>
      <a:srgbClr val="FFFFCC"/>
    </a:solidFill>
    <a:ln w="3226">
      <a:solidFill>
        <a:srgbClr val="000000"/>
      </a:solidFill>
      <a:prstDash val="solid"/>
    </a:ln>
  </c:spPr>
  <c:txPr>
    <a:bodyPr/>
    <a:lstStyle/>
    <a:p>
      <a:pPr>
        <a:defRPr sz="813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0.9447</cdr:x>
      <cdr:y>0.95694</cdr:y>
    </cdr:to>
    <cdr:pic>
      <cdr:nvPicPr>
        <cdr:cNvPr id="2" name="Picture 3" descr="SAM_1113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-5903913" y="-4149725"/>
          <a:ext cx="3060910" cy="25916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endParaRPr lang="ru-RU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fld id="{DA3CAC49-80B7-4ED2-ADA0-DC959BDA7A31}" type="datetimeFigureOut">
              <a:rPr lang="ru-RU"/>
              <a:pPr/>
              <a:t>16.03.2017</a:t>
            </a:fld>
            <a:endParaRPr lang="ru-RU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endParaRPr lang="ru-RU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fld id="{34CBEE41-8B28-4AA7-9813-53953AF1987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794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endParaRPr lang="ru-RU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fld id="{2F546AAC-9A63-4A4F-85FE-FF89BC26A77C}" type="datetimeFigureOut">
              <a:rPr lang="ru-RU"/>
              <a:pPr/>
              <a:t>16.03.2017</a:t>
            </a:fld>
            <a:endParaRPr lang="ru-RU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endParaRPr lang="ru-RU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fld id="{377EF395-FBB7-42F2-BF0A-7AEDE6C5FF3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3511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150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621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642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375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635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29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041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723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170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669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877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609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91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03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071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367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44637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6279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1960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7257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9102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590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0544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51034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9639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047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282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8443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905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462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5775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2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F291A6-B5BA-46A3-8379-87FFC55DC0E3}" type="datetimeFigureOut">
              <a:rPr lang="ru-RU" smtClean="0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A3653-77B2-4EDF-9457-48A88D63CDB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815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FBC7E-5C50-4362-8944-99741943EE2C}" type="datetimeFigureOut">
              <a:rPr lang="ru-RU" smtClean="0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993312-7490-4D28-911F-AE7DC2059D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384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FBC7E-5C50-4362-8944-99741943EE2C}" type="datetimeFigureOut">
              <a:rPr lang="ru-RU" smtClean="0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993312-7490-4D28-911F-AE7DC2059D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415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FBC7E-5C50-4362-8944-99741943EE2C}" type="datetimeFigureOut">
              <a:rPr lang="ru-RU" smtClean="0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993312-7490-4D28-911F-AE7DC2059D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174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FBC7E-5C50-4362-8944-99741943EE2C}" type="datetimeFigureOut">
              <a:rPr lang="ru-RU" smtClean="0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993312-7490-4D28-911F-AE7DC2059D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4874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FBC7E-5C50-4362-8944-99741943EE2C}" type="datetimeFigureOut">
              <a:rPr lang="ru-RU" smtClean="0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993312-7490-4D28-911F-AE7DC2059D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66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55F765-080D-4A38-82FC-0AE646C1E4E9}" type="datetimeFigureOut">
              <a:rPr lang="ru-RU" smtClean="0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83BFB-FF5A-4AFC-AD49-1D67FC1FCC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528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AED6C3-6D7B-4EFA-B23A-E9491D7E7429}" type="datetimeFigureOut">
              <a:rPr lang="ru-RU" smtClean="0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881CC-E07D-492E-AA31-CFFD6118B3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624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D3212-87C7-4CB2-A175-26985089D53A}" type="datetimeFigureOut">
              <a:rPr lang="ru-RU" smtClean="0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7DA52-8609-4CF3-976D-2D8A939146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01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10B672-B7D0-449A-A620-6223B8627FA2}" type="datetimeFigureOut">
              <a:rPr lang="ru-RU" smtClean="0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FEBA0A-D762-42AD-B2DA-6523A769CE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744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399DEB-E318-471B-8C06-C6D87A4EE682}" type="datetimeFigureOut">
              <a:rPr lang="ru-RU" smtClean="0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3BD4D-C30A-44AA-8BE7-73ACB87ECE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589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6ACE37-B2D2-44B0-B6B9-6A193B83E61E}" type="datetimeFigureOut">
              <a:rPr lang="ru-RU" smtClean="0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5654C-C303-4D46-A01B-1B2D477CCE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431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15D620-9C94-491D-B90D-749815CFEA4B}" type="datetimeFigureOut">
              <a:rPr lang="ru-RU" smtClean="0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4446A4-AB0F-4175-B690-FC5DE0D137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430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472137-01E8-45CC-A35B-B7BDB99A54F8}" type="datetimeFigureOut">
              <a:rPr lang="ru-RU" smtClean="0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E50828-2CAB-4D14-8B19-D146112CD7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04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F3AE50-F3B8-4F45-890B-882A6546426C}" type="datetimeFigureOut">
              <a:rPr lang="ru-RU" smtClean="0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BCC13-983E-44E0-B0A1-EA3BE0DC6E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653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731E96-775B-4EB2-9C40-534E38A926FB}" type="datetimeFigureOut">
              <a:rPr lang="ru-RU" smtClean="0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1326D-7C3E-4E1D-A9F6-B59B622EB4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690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6FBC7E-5C50-4362-8944-99741943EE2C}" type="datetimeFigureOut">
              <a:rPr lang="ru-RU" smtClean="0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F993312-7490-4D28-911F-AE7DC2059D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48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ulpressa.ru/wp-content/uploads/old/600PC24.jpg" TargetMode="External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jpeg"/><Relationship Id="rId5" Type="http://schemas.openxmlformats.org/officeDocument/2006/relationships/image" Target="../media/image8.jpeg"/><Relationship Id="rId10" Type="http://schemas.openxmlformats.org/officeDocument/2006/relationships/image" Target="../media/image12.jpe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557339"/>
            <a:ext cx="8136904" cy="1583629"/>
          </a:xfrm>
        </p:spPr>
        <p:txBody>
          <a:bodyPr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Отчет об исполнении бюджета за 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год </a:t>
            </a:r>
            <a:endParaRPr lang="ru-RU" sz="44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02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813" y="260350"/>
            <a:ext cx="5688483" cy="93640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36525" algn="l">
              <a:lnSpc>
                <a:spcPct val="80000"/>
              </a:lnSpc>
            </a:pPr>
            <a:endParaRPr lang="ru-RU" b="1" dirty="0" smtClean="0">
              <a:solidFill>
                <a:schemeClr val="tx1"/>
              </a:solidFill>
            </a:endParaRPr>
          </a:p>
          <a:p>
            <a:pPr marL="136525" algn="l">
              <a:lnSpc>
                <a:spcPct val="80000"/>
              </a:lnSpc>
            </a:pPr>
            <a:r>
              <a:rPr lang="ru-RU" b="1" dirty="0" smtClean="0">
                <a:solidFill>
                  <a:schemeClr val="tx1"/>
                </a:solidFill>
              </a:rPr>
              <a:t>Плёсское городское поселение Приволжского  муниципального района Ивановской области</a:t>
            </a:r>
          </a:p>
        </p:txBody>
      </p:sp>
      <p:pic>
        <p:nvPicPr>
          <p:cNvPr id="1026" name="SapphireHiddenControl" hidden="1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40671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1468"/>
            <a:ext cx="1296293" cy="1303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 descr="https://im1-tub-ru.yandex.net/i?id=1ace133f7aa164a4c53fa314d10cfdd1&amp;n=33&amp;h=215&amp;w=35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3523"/>
            <a:ext cx="6048672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157261"/>
              </p:ext>
            </p:extLst>
          </p:nvPr>
        </p:nvGraphicFramePr>
        <p:xfrm>
          <a:off x="611560" y="692696"/>
          <a:ext cx="4608511" cy="3456384"/>
        </p:xfrm>
        <a:graphic>
          <a:graphicData uri="http://schemas.openxmlformats.org/drawingml/2006/table">
            <a:tbl>
              <a:tblPr/>
              <a:tblGrid>
                <a:gridCol w="1368152"/>
                <a:gridCol w="1057566"/>
                <a:gridCol w="1112520"/>
                <a:gridCol w="1070273"/>
              </a:tblGrid>
              <a:tr h="6392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Безвозмездные поступления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План, </a:t>
                      </a:r>
                    </a:p>
                    <a:p>
                      <a:pPr algn="ctr" fontAlgn="ctr"/>
                      <a:r>
                        <a:rPr lang="ru-RU" sz="12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тыс. руб.</a:t>
                      </a:r>
                      <a:endParaRPr lang="ru-RU" sz="1200" b="1" i="1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Факт, </a:t>
                      </a:r>
                    </a:p>
                    <a:p>
                      <a:pPr algn="ctr" fontAlgn="ctr"/>
                      <a:r>
                        <a:rPr lang="ru-RU" sz="12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тыс. руб.</a:t>
                      </a:r>
                      <a:endParaRPr lang="ru-RU" sz="1200" b="1" i="1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Процент исполнения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Дотации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</a:t>
                      </a:r>
                      <a:r>
                        <a:rPr lang="ru-RU" sz="1200" b="1" i="1" u="none" strike="noStrike" baseline="0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 236,6</a:t>
                      </a:r>
                      <a:endParaRPr lang="ru-RU" sz="1200" b="1" i="1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1 236,6</a:t>
                      </a:r>
                      <a:endParaRPr lang="ru-RU" sz="1200" b="1" i="1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100,00</a:t>
                      </a:r>
                      <a:endParaRPr lang="ru-RU" sz="1200" b="1" i="1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0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Субсидии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-460,28</a:t>
                      </a:r>
                      <a:endParaRPr lang="ru-RU" sz="1200" b="1" i="1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-463,28</a:t>
                      </a:r>
                      <a:endParaRPr lang="ru-RU" sz="1200" b="1" i="1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100,65</a:t>
                      </a:r>
                      <a:endParaRPr lang="ru-RU" sz="1200" b="1" i="1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8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Субвенции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152,9</a:t>
                      </a:r>
                      <a:endParaRPr lang="ru-RU" sz="1200" b="1" i="1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151,6</a:t>
                      </a:r>
                      <a:endParaRPr lang="ru-RU" sz="1200" b="1" i="1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99,15</a:t>
                      </a:r>
                      <a:endParaRPr lang="ru-RU" sz="1200" b="1" i="1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Иные межбюджетные трансферты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1,80</a:t>
                      </a:r>
                      <a:endParaRPr lang="ru-RU" sz="1200" b="1" i="1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1,80</a:t>
                      </a:r>
                      <a:endParaRPr lang="ru-RU" sz="1200" b="1" i="1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Итого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931,02</a:t>
                      </a:r>
                      <a:endParaRPr lang="ru-RU" sz="1200" b="1" i="1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926,72</a:t>
                      </a:r>
                      <a:endParaRPr lang="ru-RU" sz="1200" b="1" i="1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99,54</a:t>
                      </a:r>
                      <a:endParaRPr lang="ru-RU" sz="1200" b="1" i="1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5477693"/>
              </p:ext>
            </p:extLst>
          </p:nvPr>
        </p:nvGraphicFramePr>
        <p:xfrm>
          <a:off x="4355976" y="2348880"/>
          <a:ext cx="4572000" cy="310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818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115888" y="225425"/>
            <a:ext cx="8832850" cy="768350"/>
            <a:chOff x="73" y="142"/>
            <a:chExt cx="5564" cy="484"/>
          </a:xfrm>
        </p:grpSpPr>
        <p:pic>
          <p:nvPicPr>
            <p:cNvPr id="21510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11" name="Text Box 7"/>
            <p:cNvSpPr txBox="1">
              <a:spLocks noChangeArrowheads="1"/>
            </p:cNvSpPr>
            <p:nvPr/>
          </p:nvSpPr>
          <p:spPr bwMode="auto">
            <a:xfrm>
              <a:off x="133" y="184"/>
              <a:ext cx="544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/>
                <a:t>Структура расходов бюджета по отраслям в </a:t>
              </a:r>
              <a:r>
                <a:rPr lang="ru-RU" sz="2400" dirty="0" smtClean="0"/>
                <a:t>2016 </a:t>
              </a:r>
              <a:r>
                <a:rPr lang="ru-RU" sz="2400" dirty="0"/>
                <a:t>году</a:t>
              </a:r>
            </a:p>
          </p:txBody>
        </p:sp>
      </p:grpSp>
      <p:graphicFrame>
        <p:nvGraphicFramePr>
          <p:cNvPr id="3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549223"/>
              </p:ext>
            </p:extLst>
          </p:nvPr>
        </p:nvGraphicFramePr>
        <p:xfrm>
          <a:off x="115888" y="993775"/>
          <a:ext cx="8867774" cy="5747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524" name="Rectangle 20"/>
          <p:cNvSpPr>
            <a:spLocks noChangeArrowheads="1"/>
          </p:cNvSpPr>
          <p:nvPr/>
        </p:nvSpPr>
        <p:spPr bwMode="auto">
          <a:xfrm>
            <a:off x="7956550" y="1268413"/>
            <a:ext cx="1027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1600">
                <a:latin typeface="Arial" charset="0"/>
              </a:rPr>
              <a:t>тыс.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71000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0" y="135495"/>
            <a:ext cx="8832850" cy="605745"/>
            <a:chOff x="73" y="142"/>
            <a:chExt cx="5564" cy="484"/>
          </a:xfrm>
        </p:grpSpPr>
        <p:pic>
          <p:nvPicPr>
            <p:cNvPr id="32769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770" name="Text Box 2"/>
            <p:cNvSpPr txBox="1">
              <a:spLocks noChangeArrowheads="1"/>
            </p:cNvSpPr>
            <p:nvPr/>
          </p:nvSpPr>
          <p:spPr bwMode="auto">
            <a:xfrm>
              <a:off x="133" y="242"/>
              <a:ext cx="544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/>
                <a:t>Дорожное хозяйство</a:t>
              </a:r>
              <a:endParaRPr lang="ru-RU" sz="2400" dirty="0"/>
            </a:p>
          </p:txBody>
        </p:sp>
      </p:grpSp>
      <p:sp>
        <p:nvSpPr>
          <p:cNvPr id="32803" name="TextBox 7"/>
          <p:cNvSpPr txBox="1">
            <a:spLocks noChangeArrowheads="1"/>
          </p:cNvSpPr>
          <p:nvPr/>
        </p:nvSpPr>
        <p:spPr bwMode="auto">
          <a:xfrm>
            <a:off x="0" y="1125538"/>
            <a:ext cx="46831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endParaRPr lang="ru-RU" sz="960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250" y="839787"/>
            <a:ext cx="8869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dirty="0" smtClean="0"/>
              <a:t>2016 </a:t>
            </a:r>
            <a:r>
              <a:rPr lang="ru-RU" dirty="0"/>
              <a:t>году из </a:t>
            </a:r>
            <a:r>
              <a:rPr lang="ru-RU" dirty="0" smtClean="0"/>
              <a:t>бюджета поселения были </a:t>
            </a:r>
            <a:r>
              <a:rPr lang="ru-RU" dirty="0"/>
              <a:t>профинансированы следующие </a:t>
            </a:r>
            <a:r>
              <a:rPr lang="ru-RU" dirty="0" smtClean="0"/>
              <a:t>мероприятия: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209118"/>
            <a:ext cx="2388518" cy="2218789"/>
          </a:xfrm>
          <a:prstGeom prst="rect">
            <a:avLst/>
          </a:prstGeom>
        </p:spPr>
      </p:pic>
      <p:pic>
        <p:nvPicPr>
          <p:cNvPr id="11" name="Содержимое 3" descr="C:\Users\Экономист\Desktop\ВСЕ ФОТО-1\разное\DSC02478.JPG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3" r="16693" b="11508"/>
          <a:stretch/>
        </p:blipFill>
        <p:spPr bwMode="auto">
          <a:xfrm>
            <a:off x="6660232" y="1209119"/>
            <a:ext cx="2388518" cy="22187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Овал 7"/>
          <p:cNvSpPr/>
          <p:nvPr/>
        </p:nvSpPr>
        <p:spPr>
          <a:xfrm>
            <a:off x="2483768" y="1338926"/>
            <a:ext cx="4176464" cy="209007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075 911,34 руб.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Зимнее и летнее содержание автомобильных дорог, </a:t>
            </a:r>
            <a:r>
              <a:rPr lang="ru-RU" b="1" dirty="0">
                <a:solidFill>
                  <a:schemeClr val="bg1"/>
                </a:solidFill>
              </a:rPr>
              <a:t>тротуаров и пешеходных зон.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250" y="3427907"/>
            <a:ext cx="886923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На организацию дорожного движения направлено </a:t>
            </a:r>
            <a:r>
              <a:rPr lang="ru-RU" sz="2000" dirty="0" smtClean="0"/>
              <a:t>105,7  тыс. руб</a:t>
            </a:r>
            <a:r>
              <a:rPr lang="ru-RU" sz="2000" dirty="0"/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5250" y="3557714"/>
            <a:ext cx="89535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ea typeface="Calibri" panose="020F0502020204030204" pitchFamily="34" charset="0"/>
            </a:endParaRPr>
          </a:p>
          <a:p>
            <a:pPr algn="just"/>
            <a:r>
              <a:rPr lang="ru-RU" dirty="0" smtClean="0">
                <a:ea typeface="Calibri" panose="020F0502020204030204" pitchFamily="34" charset="0"/>
              </a:rPr>
              <a:t>В 2016 </a:t>
            </a:r>
            <a:r>
              <a:rPr lang="ru-RU" dirty="0">
                <a:ea typeface="Calibri" panose="020F0502020204030204" pitchFamily="34" charset="0"/>
              </a:rPr>
              <a:t>году велась целенаправленная работа по соблюдению требований п. 13 </a:t>
            </a:r>
            <a:r>
              <a:rPr lang="ru-RU" dirty="0" smtClean="0">
                <a:ea typeface="Calibri" panose="020F0502020204030204" pitchFamily="34" charset="0"/>
              </a:rPr>
              <a:t>Основных </a:t>
            </a:r>
            <a:r>
              <a:rPr lang="ru-RU" dirty="0">
                <a:ea typeface="Calibri" panose="020F0502020204030204" pitchFamily="34" charset="0"/>
              </a:rPr>
              <a:t>положений по безопасности дорожного движения», утвержденных Постановлением </a:t>
            </a:r>
            <a:r>
              <a:rPr lang="ru-RU" dirty="0" smtClean="0">
                <a:ea typeface="Calibri" panose="020F0502020204030204" pitchFamily="34" charset="0"/>
              </a:rPr>
              <a:t>Правительства </a:t>
            </a:r>
            <a:r>
              <a:rPr lang="ru-RU" dirty="0">
                <a:ea typeface="Calibri" panose="020F0502020204030204" pitchFamily="34" charset="0"/>
              </a:rPr>
              <a:t>РФ № 1090 от 23.02.1993г</a:t>
            </a:r>
            <a:r>
              <a:rPr lang="ru-RU" dirty="0" smtClean="0">
                <a:ea typeface="Calibri" panose="020F0502020204030204" pitchFamily="34" charset="0"/>
              </a:rPr>
              <a:t>. В июне сделана </a:t>
            </a:r>
            <a:r>
              <a:rPr lang="ru-RU" dirty="0">
                <a:ea typeface="Calibri" panose="020F0502020204030204" pitchFamily="34" charset="0"/>
              </a:rPr>
              <a:t>дорожная разметка, </a:t>
            </a:r>
            <a:r>
              <a:rPr lang="ru-RU" dirty="0" smtClean="0">
                <a:ea typeface="Calibri" panose="020F0502020204030204" pitchFamily="34" charset="0"/>
              </a:rPr>
              <a:t>в июле отремонтированы </a:t>
            </a:r>
            <a:r>
              <a:rPr lang="ru-RU" dirty="0">
                <a:ea typeface="Calibri" panose="020F0502020204030204" pitchFamily="34" charset="0"/>
              </a:rPr>
              <a:t>и установлены знаки дорожного движения, согласно «</a:t>
            </a:r>
            <a:r>
              <a:rPr lang="ru-RU" dirty="0" smtClean="0">
                <a:ea typeface="Calibri" panose="020F0502020204030204" pitchFamily="34" charset="0"/>
              </a:rPr>
              <a:t>Проекту </a:t>
            </a:r>
            <a:r>
              <a:rPr lang="ru-RU" dirty="0">
                <a:ea typeface="Calibri" panose="020F0502020204030204" pitchFamily="34" charset="0"/>
              </a:rPr>
              <a:t>схемы организации дорожного движения </a:t>
            </a:r>
            <a:r>
              <a:rPr lang="ru-RU" dirty="0" smtClean="0">
                <a:ea typeface="Calibri" panose="020F0502020204030204" pitchFamily="34" charset="0"/>
              </a:rPr>
              <a:t>Плёсского </a:t>
            </a:r>
            <a:r>
              <a:rPr lang="ru-RU" dirty="0">
                <a:ea typeface="Calibri" panose="020F0502020204030204" pitchFamily="34" charset="0"/>
              </a:rPr>
              <a:t>городского поселения».</a:t>
            </a:r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ru-RU" dirty="0">
                <a:ea typeface="Calibri" panose="020F0502020204030204" pitchFamily="34" charset="0"/>
              </a:rPr>
              <a:t>В течение года </a:t>
            </a:r>
            <a:r>
              <a:rPr lang="ru-RU" dirty="0" smtClean="0">
                <a:ea typeface="Calibri" panose="020F0502020204030204" pitchFamily="34" charset="0"/>
              </a:rPr>
              <a:t>производилась покраска бордюрного камня, установка </a:t>
            </a:r>
            <a:r>
              <a:rPr lang="ru-RU" dirty="0" err="1" smtClean="0">
                <a:ea typeface="Calibri" panose="020F0502020204030204" pitchFamily="34" charset="0"/>
              </a:rPr>
              <a:t>антипарковочных</a:t>
            </a:r>
            <a:r>
              <a:rPr lang="ru-RU" dirty="0" smtClean="0">
                <a:ea typeface="Calibri" panose="020F0502020204030204" pitchFamily="34" charset="0"/>
              </a:rPr>
              <a:t> столбиков, обрезка </a:t>
            </a:r>
            <a:r>
              <a:rPr lang="ru-RU" dirty="0">
                <a:ea typeface="Calibri" panose="020F0502020204030204" pitchFamily="34" charset="0"/>
              </a:rPr>
              <a:t>деревьев для обеспечения видимости дорожных знаков. </a:t>
            </a:r>
            <a:r>
              <a:rPr lang="ru-RU" dirty="0" smtClean="0">
                <a:ea typeface="Calibri" panose="020F0502020204030204" pitchFamily="34" charset="0"/>
              </a:rPr>
              <a:t>Дорожные </a:t>
            </a:r>
            <a:r>
              <a:rPr lang="ru-RU" dirty="0">
                <a:ea typeface="Calibri" panose="020F0502020204030204" pitchFamily="34" charset="0"/>
              </a:rPr>
              <a:t>знаки </a:t>
            </a:r>
            <a:r>
              <a:rPr lang="ru-RU" dirty="0" smtClean="0">
                <a:ea typeface="Calibri" panose="020F0502020204030204" pitchFamily="34" charset="0"/>
              </a:rPr>
              <a:t>ремонтировались </a:t>
            </a:r>
            <a:r>
              <a:rPr lang="ru-RU" dirty="0">
                <a:ea typeface="Calibri" panose="020F0502020204030204" pitchFamily="34" charset="0"/>
              </a:rPr>
              <a:t>и устанавливались взамен испорченных в течение всего </a:t>
            </a:r>
            <a:r>
              <a:rPr lang="ru-RU" dirty="0" smtClean="0">
                <a:ea typeface="Calibri" panose="020F0502020204030204" pitchFamily="34" charset="0"/>
              </a:rPr>
              <a:t>года. С декабря 2016 г. дороги были переданы в хозяйственное ведение  МО МУП ЖКХ «Плёс» и направлены  субсидии данному предприятию на содержание дорог.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0" y="135495"/>
            <a:ext cx="8832850" cy="605745"/>
            <a:chOff x="73" y="142"/>
            <a:chExt cx="5564" cy="484"/>
          </a:xfrm>
        </p:grpSpPr>
        <p:pic>
          <p:nvPicPr>
            <p:cNvPr id="3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133" y="242"/>
              <a:ext cx="544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/>
                <a:t>Дорожное хозяйство</a:t>
              </a:r>
              <a:endParaRPr lang="ru-RU" sz="2400" dirty="0"/>
            </a:p>
          </p:txBody>
        </p:sp>
      </p:grpSp>
      <p:sp>
        <p:nvSpPr>
          <p:cNvPr id="16" name="Блок-схема: альтернативный процесс 15"/>
          <p:cNvSpPr/>
          <p:nvPr/>
        </p:nvSpPr>
        <p:spPr>
          <a:xfrm>
            <a:off x="1835696" y="764704"/>
            <a:ext cx="5256584" cy="309634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100 % от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плановых назначений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Произведён текущий ремонт автомобильных дорог в г .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Плесе  на ул.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Л.Толстого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Советской, Калинина, переулках Проездном, Красноармейском.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005064"/>
            <a:ext cx="3384376" cy="2539636"/>
          </a:xfrm>
          <a:prstGeom prst="rect">
            <a:avLst/>
          </a:prstGeom>
        </p:spPr>
      </p:pic>
      <p:pic>
        <p:nvPicPr>
          <p:cNvPr id="21" name="Рисунок 20" descr="http://www.doskaurala.ru/orimg/5097-bdccb4e64e3cb9045dda1ac0c0c59ec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77072"/>
            <a:ext cx="3434705" cy="2467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12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0" y="135495"/>
            <a:ext cx="8832850" cy="605745"/>
            <a:chOff x="73" y="142"/>
            <a:chExt cx="5564" cy="484"/>
          </a:xfrm>
        </p:grpSpPr>
        <p:pic>
          <p:nvPicPr>
            <p:cNvPr id="3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133" y="242"/>
              <a:ext cx="544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/>
                <a:t>Другие вопросы в области национальной экономики</a:t>
              </a:r>
              <a:endParaRPr lang="ru-RU" sz="2400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95250" y="717461"/>
            <a:ext cx="886923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</a:t>
            </a:r>
            <a:r>
              <a:rPr lang="ru-RU" dirty="0"/>
              <a:t>С каждым годом увеличивается количество туристов, посещающих Плес, в связи с этим возникает необходимость проведения работ по созданию благоприятного образа </a:t>
            </a:r>
            <a:r>
              <a:rPr lang="ru-RU" dirty="0" smtClean="0"/>
              <a:t>города.  В поселении разработана муниципальная программа «Развитие  туризма в Плёсском городском поселении». На </a:t>
            </a:r>
            <a:r>
              <a:rPr lang="ru-RU" dirty="0"/>
              <a:t>обеспечение мероприятий по </a:t>
            </a:r>
            <a:r>
              <a:rPr lang="ru-RU" dirty="0" smtClean="0"/>
              <a:t>программе израсходовано </a:t>
            </a:r>
            <a:r>
              <a:rPr lang="ru-RU" dirty="0"/>
              <a:t>за </a:t>
            </a:r>
            <a:r>
              <a:rPr lang="ru-RU" dirty="0" smtClean="0"/>
              <a:t>2016 </a:t>
            </a:r>
            <a:r>
              <a:rPr lang="ru-RU" dirty="0"/>
              <a:t>год 2 753 971,45 руб</a:t>
            </a:r>
            <a:r>
              <a:rPr lang="ru-RU" dirty="0" smtClean="0"/>
              <a:t>. </a:t>
            </a:r>
            <a:r>
              <a:rPr lang="ru-RU" dirty="0"/>
              <a:t>рублей, </a:t>
            </a:r>
            <a:r>
              <a:rPr lang="ru-RU" dirty="0" smtClean="0"/>
              <a:t>в </a:t>
            </a:r>
            <a:r>
              <a:rPr lang="ru-RU" dirty="0"/>
              <a:t>том числе:</a:t>
            </a:r>
          </a:p>
          <a:p>
            <a:r>
              <a:rPr lang="ru-RU" dirty="0" smtClean="0"/>
              <a:t>- средства </a:t>
            </a:r>
            <a:r>
              <a:rPr lang="ru-RU" dirty="0"/>
              <a:t>областного бюджета – 2 426 441,23 </a:t>
            </a:r>
            <a:r>
              <a:rPr lang="ru-RU" dirty="0" smtClean="0"/>
              <a:t>руб</a:t>
            </a:r>
            <a:r>
              <a:rPr lang="ru-RU" dirty="0"/>
              <a:t>.;</a:t>
            </a:r>
          </a:p>
          <a:p>
            <a:r>
              <a:rPr lang="ru-RU" dirty="0" smtClean="0"/>
              <a:t>- средства </a:t>
            </a:r>
            <a:r>
              <a:rPr lang="ru-RU" dirty="0"/>
              <a:t>бюджета поселения </a:t>
            </a:r>
            <a:r>
              <a:rPr lang="ru-RU" dirty="0" smtClean="0"/>
              <a:t>– 327 530,22 руб.</a:t>
            </a:r>
          </a:p>
          <a:p>
            <a:pPr algn="ctr"/>
            <a:r>
              <a:rPr lang="ru-RU" dirty="0" smtClean="0"/>
              <a:t>        Выполнялись работы по следующим объектам программы: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      Газификация туристско-рекреационного кластера «Плес»</a:t>
            </a:r>
          </a:p>
          <a:p>
            <a:r>
              <a:rPr lang="ru-RU" dirty="0" smtClean="0"/>
              <a:t>          5-я и 6-я очереди;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      Разработка </a:t>
            </a:r>
            <a:r>
              <a:rPr lang="ru-RU" dirty="0"/>
              <a:t>проектно-сметной документации </a:t>
            </a:r>
            <a:r>
              <a:rPr lang="ru-RU" dirty="0" smtClean="0"/>
              <a:t> по объекту</a:t>
            </a:r>
          </a:p>
          <a:p>
            <a:r>
              <a:rPr lang="ru-RU" dirty="0" smtClean="0"/>
              <a:t>«</a:t>
            </a:r>
            <a:r>
              <a:rPr lang="ru-RU" dirty="0"/>
              <a:t>Реконструкция электроснабжения </a:t>
            </a:r>
            <a:r>
              <a:rPr lang="ru-RU" dirty="0" smtClean="0"/>
              <a:t>туристско-рекреационного</a:t>
            </a:r>
          </a:p>
          <a:p>
            <a:r>
              <a:rPr lang="ru-RU" dirty="0" smtClean="0"/>
              <a:t>кластера </a:t>
            </a:r>
            <a:r>
              <a:rPr lang="ru-RU" dirty="0"/>
              <a:t>«Плёс», II очередь</a:t>
            </a:r>
            <a:r>
              <a:rPr lang="ru-RU" dirty="0" smtClean="0"/>
              <a:t>»;</a:t>
            </a:r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3"/>
          <a:stretch/>
        </p:blipFill>
        <p:spPr>
          <a:xfrm>
            <a:off x="683568" y="4365104"/>
            <a:ext cx="3108598" cy="1800200"/>
          </a:xfrm>
          <a:prstGeom prst="rect">
            <a:avLst/>
          </a:prstGeom>
        </p:spPr>
      </p:pic>
      <p:pic>
        <p:nvPicPr>
          <p:cNvPr id="10" name="Рисунок 9" descr="http://127.r.photoshare.ru/01275/00c29218b76e376f080be6be94d945cc1b39e17e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4370364"/>
            <a:ext cx="2592288" cy="18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19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115888" y="548"/>
            <a:ext cx="8832850" cy="1340890"/>
            <a:chOff x="73" y="93"/>
            <a:chExt cx="5564" cy="566"/>
          </a:xfrm>
        </p:grpSpPr>
        <p:pic>
          <p:nvPicPr>
            <p:cNvPr id="29698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699" name="Text Box 3"/>
            <p:cNvSpPr txBox="1">
              <a:spLocks noChangeArrowheads="1"/>
            </p:cNvSpPr>
            <p:nvPr/>
          </p:nvSpPr>
          <p:spPr bwMode="auto">
            <a:xfrm>
              <a:off x="133" y="93"/>
              <a:ext cx="5449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>
                  <a:latin typeface="Times New Roman" pitchFamily="18" charset="0"/>
                </a:rPr>
                <a:t>Расходы </a:t>
              </a:r>
              <a:r>
                <a:rPr lang="ru-RU" sz="2400" dirty="0" smtClean="0">
                  <a:latin typeface="Times New Roman" pitchFamily="18" charset="0"/>
                </a:rPr>
                <a:t>бюджета на решение задач в области жилищно-коммунального хозяйства</a:t>
              </a:r>
              <a:endParaRPr lang="ru-RU" sz="2400" dirty="0">
                <a:latin typeface="Times New Roman" pitchFamily="18" charset="0"/>
              </a:endParaRPr>
            </a:p>
          </p:txBody>
        </p:sp>
      </p:grpSp>
      <p:sp>
        <p:nvSpPr>
          <p:cNvPr id="29703" name="TextBox 5"/>
          <p:cNvSpPr txBox="1">
            <a:spLocks noChangeArrowheads="1"/>
          </p:cNvSpPr>
          <p:nvPr/>
        </p:nvSpPr>
        <p:spPr bwMode="auto">
          <a:xfrm>
            <a:off x="971550" y="1341438"/>
            <a:ext cx="784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ru-RU">
                <a:solidFill>
                  <a:srgbClr val="FF0000"/>
                </a:solidFill>
                <a:latin typeface="Times New Roman" pitchFamily="18" charset="0"/>
              </a:rPr>
              <a:t>  </a:t>
            </a:r>
          </a:p>
        </p:txBody>
      </p:sp>
      <p:sp>
        <p:nvSpPr>
          <p:cNvPr id="29704" name="TextBox 6"/>
          <p:cNvSpPr txBox="1">
            <a:spLocks noChangeArrowheads="1"/>
          </p:cNvSpPr>
          <p:nvPr/>
        </p:nvSpPr>
        <p:spPr bwMode="auto">
          <a:xfrm>
            <a:off x="211138" y="1285680"/>
            <a:ext cx="8848725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just"/>
            <a:r>
              <a:rPr lang="ru-RU" dirty="0">
                <a:latin typeface="Times New Roman" pitchFamily="18" charset="0"/>
              </a:rPr>
              <a:t>           </a:t>
            </a:r>
            <a:r>
              <a:rPr lang="ru-RU" dirty="0" smtClean="0">
                <a:latin typeface="Times New Roman" pitchFamily="18" charset="0"/>
              </a:rPr>
              <a:t>Наибольший удельный вес в структуре расходов поселения занимают расходы на жилищно-коммунальное хозяйство– 29,41%. </a:t>
            </a:r>
            <a:r>
              <a:rPr lang="ru-RU" dirty="0">
                <a:latin typeface="Times New Roman" pitchFamily="18" charset="0"/>
              </a:rPr>
              <a:t>За </a:t>
            </a:r>
            <a:r>
              <a:rPr lang="ru-RU" dirty="0" smtClean="0">
                <a:latin typeface="Times New Roman" pitchFamily="18" charset="0"/>
              </a:rPr>
              <a:t>2016 </a:t>
            </a:r>
            <a:r>
              <a:rPr lang="ru-RU" dirty="0">
                <a:latin typeface="Times New Roman" pitchFamily="18" charset="0"/>
              </a:rPr>
              <a:t>год исполнение по разделу </a:t>
            </a:r>
            <a:r>
              <a:rPr lang="ru-RU" dirty="0" smtClean="0">
                <a:latin typeface="Times New Roman" pitchFamily="18" charset="0"/>
              </a:rPr>
              <a:t>«Жилищно-коммунальное </a:t>
            </a:r>
            <a:r>
              <a:rPr lang="ru-RU" dirty="0">
                <a:latin typeface="Times New Roman" pitchFamily="18" charset="0"/>
              </a:rPr>
              <a:t>хозяйство» составляет </a:t>
            </a:r>
            <a:r>
              <a:rPr lang="ru-RU" dirty="0" smtClean="0">
                <a:latin typeface="Times New Roman" pitchFamily="18" charset="0"/>
              </a:rPr>
              <a:t>12 236,95 </a:t>
            </a:r>
            <a:r>
              <a:rPr lang="ru-RU" dirty="0" err="1" smtClean="0">
                <a:latin typeface="Times New Roman" pitchFamily="18" charset="0"/>
              </a:rPr>
              <a:t>тыс.руб</a:t>
            </a:r>
            <a:r>
              <a:rPr lang="ru-RU" dirty="0">
                <a:latin typeface="Times New Roman" pitchFamily="18" charset="0"/>
              </a:rPr>
              <a:t>. или </a:t>
            </a:r>
            <a:r>
              <a:rPr lang="ru-RU" dirty="0" smtClean="0">
                <a:latin typeface="Times New Roman" pitchFamily="18" charset="0"/>
              </a:rPr>
              <a:t>86,9% </a:t>
            </a:r>
            <a:r>
              <a:rPr lang="ru-RU" dirty="0">
                <a:latin typeface="Times New Roman" pitchFamily="18" charset="0"/>
              </a:rPr>
              <a:t>к плановым назначениям.</a:t>
            </a:r>
            <a:endParaRPr lang="ru-RU" sz="1400" dirty="0">
              <a:latin typeface="Times New Roman" pitchFamily="18" charset="0"/>
            </a:endParaRP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6372225" y="1628775"/>
            <a:ext cx="2160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9733" name="Text Box 37"/>
          <p:cNvSpPr txBox="1">
            <a:spLocks noChangeArrowheads="1"/>
          </p:cNvSpPr>
          <p:nvPr/>
        </p:nvSpPr>
        <p:spPr bwMode="auto">
          <a:xfrm>
            <a:off x="29411" y="4078061"/>
            <a:ext cx="85693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US" dirty="0">
              <a:cs typeface="Times New Roman" pitchFamily="18" charset="0"/>
            </a:endParaRPr>
          </a:p>
          <a:p>
            <a:endParaRPr lang="en-US" dirty="0">
              <a:cs typeface="Arial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97235"/>
              </p:ext>
            </p:extLst>
          </p:nvPr>
        </p:nvGraphicFramePr>
        <p:xfrm>
          <a:off x="211136" y="2492895"/>
          <a:ext cx="8737603" cy="4154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4920"/>
                <a:gridCol w="1224136"/>
                <a:gridCol w="1440160"/>
                <a:gridCol w="1208387"/>
              </a:tblGrid>
              <a:tr h="494146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Показатель</a:t>
                      </a:r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23536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План,  тыс.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Исполнено, тыс.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% </a:t>
                      </a:r>
                      <a:r>
                        <a:rPr lang="ru-RU" dirty="0" err="1" smtClean="0"/>
                        <a:t>исполне</a:t>
                      </a:r>
                      <a:r>
                        <a:rPr lang="ru-RU" dirty="0" smtClean="0"/>
                        <a:t>-</a:t>
                      </a:r>
                    </a:p>
                    <a:p>
                      <a:r>
                        <a:rPr lang="ru-RU" dirty="0" err="1" smtClean="0"/>
                        <a:t>ния</a:t>
                      </a:r>
                      <a:endParaRPr lang="ru-RU" dirty="0"/>
                    </a:p>
                  </a:txBody>
                  <a:tcPr/>
                </a:tc>
              </a:tr>
              <a:tr h="864756">
                <a:tc>
                  <a:txBody>
                    <a:bodyPr/>
                    <a:lstStyle/>
                    <a:p>
                      <a:r>
                        <a:rPr lang="ru-RU" dirty="0" smtClean="0"/>
                        <a:t>Всего</a:t>
                      </a:r>
                    </a:p>
                    <a:p>
                      <a:r>
                        <a:rPr lang="ru-RU" dirty="0" smtClean="0"/>
                        <a:t>в том числе:</a:t>
                      </a:r>
                    </a:p>
                    <a:p>
                      <a:r>
                        <a:rPr lang="ru-RU" dirty="0" smtClean="0"/>
                        <a:t>Жилищное хозяйство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12 344,43</a:t>
                      </a: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2 329,62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12 236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,96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2 329,62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99,13</a:t>
                      </a: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5433">
                <a:tc>
                  <a:txBody>
                    <a:bodyPr/>
                    <a:lstStyle/>
                    <a:p>
                      <a:r>
                        <a:rPr lang="ru-RU" dirty="0" smtClean="0"/>
                        <a:t>Коммунальное хозяйство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1 232,67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1 232,67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64756">
                <a:tc>
                  <a:txBody>
                    <a:bodyPr/>
                    <a:lstStyle/>
                    <a:p>
                      <a:r>
                        <a:rPr lang="ru-RU" dirty="0" smtClean="0"/>
                        <a:t>Благоустройство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8 782,14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8 674,67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251520" y="-172394"/>
            <a:ext cx="8697218" cy="1153122"/>
            <a:chOff x="73" y="20"/>
            <a:chExt cx="5564" cy="639"/>
          </a:xfrm>
        </p:grpSpPr>
        <p:pic>
          <p:nvPicPr>
            <p:cNvPr id="3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73" y="20"/>
              <a:ext cx="5509" cy="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>
                  <a:latin typeface="Times New Roman" pitchFamily="18" charset="0"/>
                </a:rPr>
                <a:t>Жилищное хозяйство</a:t>
              </a:r>
              <a:endParaRPr lang="ru-RU" sz="2400" dirty="0">
                <a:latin typeface="Times New Roman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07504" y="764704"/>
            <a:ext cx="8841234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Площадь муниципального 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жилого фонда - 4028 кв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м. </a:t>
            </a:r>
            <a:r>
              <a:rPr lang="ru-RU" dirty="0" smtClean="0"/>
              <a:t>На                          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/>
              <a:t> </a:t>
            </a:r>
            <a:r>
              <a:rPr lang="ru-RU" dirty="0" smtClean="0"/>
              <a:t>                                                содержание жилого фонда Плёсского городского поселения       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/>
              <a:t> </a:t>
            </a:r>
            <a:r>
              <a:rPr lang="ru-RU" dirty="0" smtClean="0"/>
              <a:t>                                                израсходовано </a:t>
            </a:r>
            <a:r>
              <a:rPr lang="ru-RU" dirty="0"/>
              <a:t>за </a:t>
            </a:r>
            <a:r>
              <a:rPr lang="ru-RU" dirty="0" smtClean="0"/>
              <a:t>2016 </a:t>
            </a:r>
            <a:r>
              <a:rPr lang="ru-RU" dirty="0"/>
              <a:t>год 2 329 615,20 </a:t>
            </a:r>
            <a:r>
              <a:rPr lang="ru-RU" dirty="0" smtClean="0"/>
              <a:t>руб., </a:t>
            </a:r>
            <a:r>
              <a:rPr lang="ru-RU" dirty="0"/>
              <a:t>при </a:t>
            </a:r>
            <a:r>
              <a:rPr lang="ru-RU" dirty="0" smtClean="0"/>
              <a:t>плане                                                     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/>
              <a:t> </a:t>
            </a:r>
            <a:r>
              <a:rPr lang="ru-RU" dirty="0" smtClean="0"/>
              <a:t>                                                 2 </a:t>
            </a:r>
            <a:r>
              <a:rPr lang="ru-RU" dirty="0"/>
              <a:t>329 615,20 </a:t>
            </a:r>
            <a:r>
              <a:rPr lang="ru-RU" dirty="0" smtClean="0"/>
              <a:t>руб. </a:t>
            </a:r>
            <a:r>
              <a:rPr lang="ru-RU" dirty="0"/>
              <a:t>Процент исполнения составил </a:t>
            </a:r>
            <a:r>
              <a:rPr lang="ru-RU" dirty="0" smtClean="0"/>
              <a:t>100,00% 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 smtClean="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/>
              <a:t> </a:t>
            </a:r>
            <a:r>
              <a:rPr lang="ru-RU" dirty="0" smtClean="0"/>
              <a:t>                                                Произведены расходы на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 smtClean="0">
                <a:ea typeface="Times New Roman" panose="02020603050405020304" pitchFamily="18" charset="0"/>
              </a:rPr>
              <a:t>-   Содержание муниципального жилья в сумме 779,08 тыс. руб.;</a:t>
            </a:r>
            <a:endParaRPr lang="ru-RU" sz="1600" dirty="0" smtClean="0"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 smtClean="0">
                <a:ea typeface="Times New Roman" panose="02020603050405020304" pitchFamily="18" charset="0"/>
              </a:rPr>
              <a:t>-  ремонт </a:t>
            </a:r>
            <a:r>
              <a:rPr lang="ru-RU" dirty="0">
                <a:ea typeface="Times New Roman" panose="02020603050405020304" pitchFamily="18" charset="0"/>
              </a:rPr>
              <a:t>муниципального жилья </a:t>
            </a:r>
            <a:r>
              <a:rPr lang="ru-RU" dirty="0" smtClean="0">
                <a:ea typeface="Times New Roman" panose="02020603050405020304" pitchFamily="18" charset="0"/>
              </a:rPr>
              <a:t>ребёнку-сироте </a:t>
            </a:r>
            <a:r>
              <a:rPr lang="ru-RU" dirty="0" err="1" smtClean="0">
                <a:ea typeface="Times New Roman" panose="02020603050405020304" pitchFamily="18" charset="0"/>
              </a:rPr>
              <a:t>с.Северево</a:t>
            </a:r>
            <a:r>
              <a:rPr lang="ru-RU" dirty="0" smtClean="0">
                <a:ea typeface="Times New Roman" panose="02020603050405020304" pitchFamily="18" charset="0"/>
              </a:rPr>
              <a:t>, д.2– 252,61 </a:t>
            </a:r>
            <a:r>
              <a:rPr lang="ru-RU" dirty="0">
                <a:ea typeface="Times New Roman" panose="02020603050405020304" pitchFamily="18" charset="0"/>
              </a:rPr>
              <a:t>тыс. руб.;</a:t>
            </a:r>
            <a:endParaRPr lang="ru-RU" sz="1600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a typeface="Times New Roman" panose="02020603050405020304" pitchFamily="18" charset="0"/>
              </a:rPr>
              <a:t>        -  ремонт, гос. проверка и установка 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a typeface="Times New Roman" panose="02020603050405020304" pitchFamily="18" charset="0"/>
              </a:rPr>
              <a:t>общедомовых приборов учета – 26,0 </a:t>
            </a:r>
            <a:r>
              <a:rPr lang="ru-RU" dirty="0">
                <a:ea typeface="Times New Roman" panose="02020603050405020304" pitchFamily="18" charset="0"/>
              </a:rPr>
              <a:t>тыс. </a:t>
            </a:r>
            <a:r>
              <a:rPr lang="ru-RU" dirty="0" smtClean="0">
                <a:ea typeface="Times New Roman" panose="02020603050405020304" pitchFamily="18" charset="0"/>
              </a:rPr>
              <a:t>руб.;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a typeface="Times New Roman" panose="02020603050405020304" pitchFamily="18" charset="0"/>
              </a:rPr>
              <a:t>         - строительство инженерных коммуникаций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a typeface="Times New Roman" panose="02020603050405020304" pitchFamily="18" charset="0"/>
              </a:rPr>
              <a:t>к </a:t>
            </a:r>
            <a:r>
              <a:rPr lang="ru-RU" dirty="0">
                <a:ea typeface="Times New Roman" panose="02020603050405020304" pitchFamily="18" charset="0"/>
              </a:rPr>
              <a:t>строящимся жилым домам по </a:t>
            </a:r>
            <a:r>
              <a:rPr lang="ru-RU" dirty="0" smtClean="0">
                <a:ea typeface="Times New Roman" panose="02020603050405020304" pitchFamily="18" charset="0"/>
              </a:rPr>
              <a:t>программе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a typeface="Times New Roman" panose="02020603050405020304" pitchFamily="18" charset="0"/>
              </a:rPr>
              <a:t>переселения граждан из </a:t>
            </a:r>
            <a:r>
              <a:rPr lang="ru-RU" dirty="0">
                <a:ea typeface="Times New Roman" panose="02020603050405020304" pitchFamily="18" charset="0"/>
              </a:rPr>
              <a:t>аварийного </a:t>
            </a:r>
            <a:r>
              <a:rPr lang="ru-RU" dirty="0" smtClean="0">
                <a:ea typeface="Times New Roman" panose="02020603050405020304" pitchFamily="18" charset="0"/>
              </a:rPr>
              <a:t>жилого фонда,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a typeface="Times New Roman" panose="02020603050405020304" pitchFamily="18" charset="0"/>
              </a:rPr>
              <a:t>прочие работы </a:t>
            </a:r>
            <a:r>
              <a:rPr lang="ru-RU" dirty="0">
                <a:ea typeface="Times New Roman" panose="02020603050405020304" pitchFamily="18" charset="0"/>
              </a:rPr>
              <a:t>в сумме </a:t>
            </a:r>
            <a:r>
              <a:rPr lang="ru-RU" dirty="0" smtClean="0">
                <a:ea typeface="Times New Roman" panose="02020603050405020304" pitchFamily="18" charset="0"/>
              </a:rPr>
              <a:t>1 171,93 </a:t>
            </a:r>
            <a:r>
              <a:rPr lang="ru-RU" dirty="0">
                <a:ea typeface="Times New Roman" panose="02020603050405020304" pitchFamily="18" charset="0"/>
              </a:rPr>
              <a:t>тыс. руб</a:t>
            </a:r>
            <a:r>
              <a:rPr lang="ru-RU" dirty="0" smtClean="0"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a typeface="Times New Roman" panose="02020603050405020304" pitchFamily="18" charset="0"/>
              </a:rPr>
              <a:t>        - </a:t>
            </a:r>
            <a:r>
              <a:rPr lang="ru-RU" dirty="0" smtClean="0">
                <a:ea typeface="Times New Roman" panose="02020603050405020304" pitchFamily="18" charset="0"/>
              </a:rPr>
              <a:t>оплата кредиторской задолженности за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a typeface="Times New Roman" panose="02020603050405020304" pitchFamily="18" charset="0"/>
              </a:rPr>
              <a:t>строительство жилых домов – 100,00 тыс. руб.</a:t>
            </a:r>
            <a:endParaRPr lang="ru-RU" dirty="0"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853" y="4005064"/>
            <a:ext cx="3426670" cy="2373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26" y="848731"/>
            <a:ext cx="2719679" cy="21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2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251520" y="-172394"/>
            <a:ext cx="8697218" cy="1441154"/>
            <a:chOff x="73" y="20"/>
            <a:chExt cx="5564" cy="639"/>
          </a:xfrm>
        </p:grpSpPr>
        <p:pic>
          <p:nvPicPr>
            <p:cNvPr id="3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73" y="20"/>
              <a:ext cx="5509" cy="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>
                  <a:latin typeface="Times New Roman" pitchFamily="18" charset="0"/>
                </a:rPr>
                <a:t>Коммунальное хозяйство</a:t>
              </a:r>
              <a:endParaRPr lang="ru-RU" sz="2400" dirty="0">
                <a:latin typeface="Times New Roman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337492" y="2060848"/>
            <a:ext cx="861124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ea typeface="Times New Roman" panose="02020603050405020304" pitchFamily="18" charset="0"/>
            </a:endParaRPr>
          </a:p>
          <a:p>
            <a:pPr algn="just"/>
            <a:r>
              <a:rPr lang="ru-RU" dirty="0" smtClean="0">
                <a:ea typeface="Times New Roman" panose="02020603050405020304" pitchFamily="18" charset="0"/>
              </a:rPr>
              <a:t>           На </a:t>
            </a:r>
            <a:r>
              <a:rPr lang="ru-RU" dirty="0">
                <a:ea typeface="Times New Roman" panose="02020603050405020304" pitchFamily="18" charset="0"/>
              </a:rPr>
              <a:t>содержание коммунального хозяйства </a:t>
            </a:r>
            <a:r>
              <a:rPr lang="ru-RU" dirty="0" smtClean="0">
                <a:ea typeface="Times New Roman" panose="02020603050405020304" pitchFamily="18" charset="0"/>
              </a:rPr>
              <a:t>Плёсского </a:t>
            </a:r>
            <a:r>
              <a:rPr lang="ru-RU" dirty="0">
                <a:ea typeface="Times New Roman" panose="02020603050405020304" pitchFamily="18" charset="0"/>
              </a:rPr>
              <a:t>городского поселения израсходовано за  </a:t>
            </a:r>
            <a:r>
              <a:rPr lang="ru-RU" dirty="0" smtClean="0">
                <a:ea typeface="Times New Roman" panose="02020603050405020304" pitchFamily="18" charset="0"/>
              </a:rPr>
              <a:t>2016 </a:t>
            </a:r>
            <a:r>
              <a:rPr lang="ru-RU" dirty="0">
                <a:ea typeface="Times New Roman" panose="02020603050405020304" pitchFamily="18" charset="0"/>
              </a:rPr>
              <a:t>год 1 232 665,99 </a:t>
            </a:r>
            <a:r>
              <a:rPr lang="ru-RU" dirty="0" smtClean="0">
                <a:ea typeface="Times New Roman" panose="02020603050405020304" pitchFamily="18" charset="0"/>
              </a:rPr>
              <a:t>рублей при </a:t>
            </a:r>
            <a:r>
              <a:rPr lang="ru-RU" dirty="0">
                <a:ea typeface="Times New Roman" panose="02020603050405020304" pitchFamily="18" charset="0"/>
              </a:rPr>
              <a:t>плане 1 232 665,99 рубля. Процент исполнения составил </a:t>
            </a:r>
            <a:r>
              <a:rPr lang="ru-RU" dirty="0" smtClean="0">
                <a:ea typeface="Times New Roman" panose="02020603050405020304" pitchFamily="18" charset="0"/>
              </a:rPr>
              <a:t>100%. </a:t>
            </a:r>
          </a:p>
          <a:p>
            <a:pPr algn="just"/>
            <a:r>
              <a:rPr lang="ru-RU" dirty="0" smtClean="0"/>
              <a:t>       Произведены </a:t>
            </a:r>
            <a:r>
              <a:rPr lang="ru-RU" dirty="0"/>
              <a:t>расходы на:</a:t>
            </a:r>
          </a:p>
          <a:p>
            <a:pPr algn="just"/>
            <a:r>
              <a:rPr lang="ru-RU" dirty="0"/>
              <a:t>- возмещение разницы выпадающих доходов по баням </a:t>
            </a:r>
            <a:r>
              <a:rPr lang="ru-RU" dirty="0" smtClean="0"/>
              <a:t>МУП «Сервис-центр г. Приволжска» на </a:t>
            </a:r>
            <a:r>
              <a:rPr lang="ru-RU" dirty="0"/>
              <a:t>сумму </a:t>
            </a:r>
            <a:r>
              <a:rPr lang="ru-RU" dirty="0" smtClean="0"/>
              <a:t>816,71 тыс</a:t>
            </a:r>
            <a:r>
              <a:rPr lang="ru-RU" dirty="0"/>
              <a:t>. руб.;</a:t>
            </a:r>
          </a:p>
          <a:p>
            <a:pPr algn="just"/>
            <a:r>
              <a:rPr lang="ru-RU" dirty="0"/>
              <a:t>- возмещение выпадающих доходов по вывозу жидких бытовых отходов </a:t>
            </a:r>
            <a:r>
              <a:rPr lang="ru-RU" dirty="0" smtClean="0"/>
              <a:t>МУП «Приволжское ТЭП» на сумму 67,24 </a:t>
            </a:r>
            <a:r>
              <a:rPr lang="ru-RU" dirty="0"/>
              <a:t>тыс. руб.;</a:t>
            </a:r>
          </a:p>
          <a:p>
            <a:pPr algn="just"/>
            <a:r>
              <a:rPr lang="ru-RU" dirty="0"/>
              <a:t>- техническое обслуживание газопровода  ОАО «</a:t>
            </a:r>
            <a:r>
              <a:rPr lang="ru-RU" dirty="0" err="1"/>
              <a:t>Ивановооблгаз</a:t>
            </a:r>
            <a:r>
              <a:rPr lang="ru-RU" dirty="0"/>
              <a:t>»  по объектам «Газификация ТРК «Плес», газификация с. </a:t>
            </a:r>
            <a:r>
              <a:rPr lang="ru-RU" dirty="0" err="1"/>
              <a:t>Ногино</a:t>
            </a:r>
            <a:r>
              <a:rPr lang="ru-RU" dirty="0"/>
              <a:t> на сумму </a:t>
            </a:r>
            <a:r>
              <a:rPr lang="ru-RU" dirty="0" smtClean="0"/>
              <a:t>325,97 </a:t>
            </a:r>
            <a:r>
              <a:rPr lang="ru-RU" dirty="0"/>
              <a:t>тыс. руб.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dirty="0"/>
              <a:t>Страхование газопровода  ОАО «</a:t>
            </a:r>
            <a:r>
              <a:rPr lang="ru-RU" dirty="0" err="1"/>
              <a:t>Ивановооблгаз</a:t>
            </a:r>
            <a:r>
              <a:rPr lang="ru-RU" dirty="0"/>
              <a:t>»  по объектам «Газификация ТРК «</a:t>
            </a:r>
            <a:r>
              <a:rPr lang="ru-RU" dirty="0" smtClean="0"/>
              <a:t>Плёс» на сумму 22,75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209658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251520" y="-172394"/>
            <a:ext cx="8697218" cy="1153122"/>
            <a:chOff x="73" y="20"/>
            <a:chExt cx="5564" cy="639"/>
          </a:xfrm>
        </p:grpSpPr>
        <p:pic>
          <p:nvPicPr>
            <p:cNvPr id="3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73" y="20"/>
              <a:ext cx="5509" cy="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>
                  <a:latin typeface="Times New Roman" pitchFamily="18" charset="0"/>
                </a:rPr>
                <a:t>Благоустройство</a:t>
              </a:r>
              <a:endParaRPr lang="ru-RU" sz="2400" dirty="0">
                <a:latin typeface="Times New Roman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3347864" y="3557895"/>
            <a:ext cx="5112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 проведение мероприятий по благоустройству территорий </a:t>
            </a:r>
            <a:r>
              <a:rPr lang="ru-RU" dirty="0" smtClean="0"/>
              <a:t>Плёсского </a:t>
            </a:r>
            <a:r>
              <a:rPr lang="ru-RU" dirty="0"/>
              <a:t>городского </a:t>
            </a:r>
            <a:r>
              <a:rPr lang="ru-RU" dirty="0" smtClean="0"/>
              <a:t>поселения </a:t>
            </a:r>
            <a:r>
              <a:rPr lang="ru-RU" dirty="0"/>
              <a:t>израсходовано за </a:t>
            </a:r>
            <a:r>
              <a:rPr lang="ru-RU" dirty="0" smtClean="0"/>
              <a:t>2016 </a:t>
            </a:r>
            <a:r>
              <a:rPr lang="ru-RU" dirty="0"/>
              <a:t>год 8 674 671,31  </a:t>
            </a:r>
            <a:r>
              <a:rPr lang="ru-RU" dirty="0" smtClean="0"/>
              <a:t>руб., </a:t>
            </a:r>
            <a:r>
              <a:rPr lang="ru-RU" dirty="0"/>
              <a:t>при плане 8 782 142,21 руб</a:t>
            </a:r>
            <a:r>
              <a:rPr lang="ru-RU" dirty="0" smtClean="0"/>
              <a:t>. </a:t>
            </a:r>
            <a:r>
              <a:rPr lang="ru-RU" dirty="0"/>
              <a:t>Процент исполнения составил </a:t>
            </a:r>
            <a:r>
              <a:rPr lang="ru-RU" dirty="0" smtClean="0"/>
              <a:t>98,78%.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921177"/>
            <a:ext cx="86832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Основными приоритетами являлись:</a:t>
            </a:r>
          </a:p>
          <a:p>
            <a:r>
              <a:rPr lang="ru-RU" dirty="0"/>
              <a:t>- формирование привлекательного облика территории, </a:t>
            </a:r>
          </a:p>
          <a:p>
            <a:r>
              <a:rPr lang="ru-RU" dirty="0"/>
              <a:t>- создание зон отдыха для населения, </a:t>
            </a:r>
          </a:p>
          <a:p>
            <a:r>
              <a:rPr lang="ru-RU" dirty="0"/>
              <a:t>- ремонт и содержание сетей уличного освещения, </a:t>
            </a:r>
          </a:p>
          <a:p>
            <a:r>
              <a:rPr lang="ru-RU" dirty="0"/>
              <a:t>- ликвидации стихийных свалок, </a:t>
            </a:r>
          </a:p>
          <a:p>
            <a:pPr algn="just"/>
            <a:r>
              <a:rPr lang="ru-RU" dirty="0"/>
              <a:t>- проведение субботников, </a:t>
            </a:r>
          </a:p>
          <a:p>
            <a:r>
              <a:rPr lang="ru-RU" dirty="0"/>
              <a:t>- удаление аварийных деревьев, </a:t>
            </a:r>
          </a:p>
          <a:p>
            <a:r>
              <a:rPr lang="ru-RU" dirty="0"/>
              <a:t>- восстановлению зеленых насаждений, </a:t>
            </a:r>
          </a:p>
          <a:p>
            <a:r>
              <a:rPr lang="ru-RU" dirty="0"/>
              <a:t>- содержанию </a:t>
            </a:r>
            <a:r>
              <a:rPr lang="ru-RU" dirty="0" smtClean="0"/>
              <a:t>мест захоронения.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557895"/>
            <a:ext cx="2808312" cy="28760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8248" y="1047940"/>
            <a:ext cx="2096701" cy="16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3023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1400"/>
            <a:ext cx="8699746" cy="115224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30800" y="821304"/>
            <a:ext cx="7513200" cy="203163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1400" dirty="0" smtClean="0"/>
              <a:t>      </a:t>
            </a:r>
            <a:r>
              <a:rPr lang="ru-RU" sz="1700" dirty="0" smtClean="0"/>
              <a:t>В 2016 году зарегистрировано Многоотраслевое муниципальное унитарное предприятие жилищно-коммунального хозяйства «Плёс», учредителем которого является Администрация Плёсского городского поселения с внесением уставного капитала в размере 418 000,00 руб. Предприятие приступило к работе  с августа 2016г. Экономия бюджетных средств в 2016 году составила </a:t>
            </a:r>
            <a:r>
              <a:rPr lang="ru-RU" sz="1700" b="1" u="sng" dirty="0" smtClean="0"/>
              <a:t>более 3  миллионов рублей</a:t>
            </a:r>
            <a:r>
              <a:rPr lang="ru-RU" sz="1700" dirty="0" smtClean="0"/>
              <a:t>.</a:t>
            </a:r>
            <a:endParaRPr lang="ru-RU" sz="17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9610"/>
          <a:stretch/>
        </p:blipFill>
        <p:spPr>
          <a:xfrm>
            <a:off x="155595" y="815976"/>
            <a:ext cx="1487800" cy="15003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5" y="2852936"/>
            <a:ext cx="4128373" cy="3096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2862" y="3264219"/>
            <a:ext cx="4206884" cy="270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9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7"/>
          <p:cNvSpPr>
            <a:spLocks noGrp="1"/>
          </p:cNvSpPr>
          <p:nvPr>
            <p:ph idx="1"/>
          </p:nvPr>
        </p:nvSpPr>
        <p:spPr>
          <a:xfrm>
            <a:off x="250825" y="333375"/>
            <a:ext cx="8351838" cy="6191250"/>
          </a:xfrm>
          <a:gradFill rotWithShape="1">
            <a:gsLst>
              <a:gs pos="0">
                <a:srgbClr val="CCECFF">
                  <a:alpha val="59000"/>
                </a:srgbClr>
              </a:gs>
              <a:gs pos="100000">
                <a:srgbClr val="FFCC66">
                  <a:alpha val="45000"/>
                </a:srgbClr>
              </a:gs>
            </a:gsLst>
            <a:lin ang="5400000" scaled="1"/>
          </a:gradFill>
        </p:spPr>
        <p:txBody>
          <a:bodyPr/>
          <a:lstStyle/>
          <a:p>
            <a:pPr marL="0" indent="0" algn="ctr">
              <a:spcBef>
                <a:spcPct val="0"/>
              </a:spcBef>
              <a:buFont typeface="Wingdings 2" pitchFamily="18" charset="2"/>
              <a:buNone/>
            </a:pPr>
            <a:endParaRPr lang="ru-RU" b="1" dirty="0" smtClean="0">
              <a:solidFill>
                <a:srgbClr val="CC0000"/>
              </a:solidFill>
            </a:endParaRPr>
          </a:p>
          <a:p>
            <a:pPr marL="0" indent="0"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3200" b="1" dirty="0" smtClean="0">
                <a:solidFill>
                  <a:srgbClr val="CC0000"/>
                </a:solidFill>
                <a:latin typeface="Garamond" pitchFamily="18" charset="0"/>
              </a:rPr>
              <a:t>Уважаемые жители Плёсского поселения!</a:t>
            </a:r>
          </a:p>
          <a:p>
            <a:pPr marL="0" indent="0" algn="ctr">
              <a:spcBef>
                <a:spcPct val="0"/>
              </a:spcBef>
              <a:buFont typeface="Wingdings 2" pitchFamily="18" charset="2"/>
              <a:buNone/>
            </a:pPr>
            <a:endParaRPr lang="ru-RU" sz="3200" b="1" dirty="0" smtClean="0">
              <a:solidFill>
                <a:srgbClr val="FF0000"/>
              </a:solidFill>
              <a:latin typeface="Garamond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</a:t>
            </a:r>
            <a:r>
              <a:rPr lang="ru-RU" sz="2000" dirty="0" smtClean="0"/>
              <a:t>Бюджет играет центральную роль в экономике поселения и решении различных проблем в развитии его территории. </a:t>
            </a:r>
            <a:r>
              <a:rPr lang="ru-RU" sz="2000" dirty="0"/>
              <a:t>В целях реализации принципа прозрачности, открытости бюджета и </a:t>
            </a:r>
            <a:r>
              <a:rPr lang="ru-RU" sz="2000" dirty="0" smtClean="0"/>
              <a:t>информирования </a:t>
            </a:r>
            <a:r>
              <a:rPr lang="ru-RU" sz="2000" dirty="0"/>
              <a:t>жителей о расходовании средств бюджета </a:t>
            </a:r>
            <a:r>
              <a:rPr lang="ru-RU" sz="2000" dirty="0" smtClean="0"/>
              <a:t>разработан «Бюджет </a:t>
            </a:r>
            <a:r>
              <a:rPr lang="ru-RU" sz="2000" dirty="0"/>
              <a:t>для граждан» по исполнению бюджета за </a:t>
            </a:r>
            <a:r>
              <a:rPr lang="ru-RU" sz="2000" dirty="0" smtClean="0"/>
              <a:t>2016 </a:t>
            </a:r>
            <a:r>
              <a:rPr lang="ru-RU" sz="2000" dirty="0"/>
              <a:t>год. 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ru-RU" sz="2000" dirty="0" smtClean="0"/>
              <a:t>           Представленная </a:t>
            </a:r>
            <a:r>
              <a:rPr lang="ru-RU" sz="2000" dirty="0"/>
              <a:t>информация позволит гражданам составить представление об </a:t>
            </a:r>
            <a:r>
              <a:rPr lang="ru-RU" sz="2000" dirty="0" smtClean="0"/>
              <a:t>источниках </a:t>
            </a:r>
            <a:r>
              <a:rPr lang="ru-RU" sz="2000" dirty="0"/>
              <a:t>формирования доходов бюджета </a:t>
            </a:r>
            <a:r>
              <a:rPr lang="ru-RU" sz="2000" dirty="0" smtClean="0"/>
              <a:t>Плёсского </a:t>
            </a:r>
            <a:r>
              <a:rPr lang="ru-RU" sz="2000" dirty="0"/>
              <a:t>городского </a:t>
            </a:r>
            <a:r>
              <a:rPr lang="ru-RU" sz="2000" dirty="0" smtClean="0"/>
              <a:t>поселения, направлениях </a:t>
            </a:r>
            <a:r>
              <a:rPr lang="ru-RU" sz="2000" dirty="0"/>
              <a:t>расходования бюджетных средств в </a:t>
            </a:r>
            <a:r>
              <a:rPr lang="ru-RU" sz="2000" dirty="0" smtClean="0"/>
              <a:t>2016 </a:t>
            </a:r>
            <a:r>
              <a:rPr lang="ru-RU" sz="2000" dirty="0"/>
              <a:t>году и сделать выводы об </a:t>
            </a:r>
            <a:r>
              <a:rPr lang="ru-RU" sz="2000" dirty="0" smtClean="0"/>
              <a:t>эффективности </a:t>
            </a:r>
            <a:r>
              <a:rPr lang="ru-RU" sz="2000" dirty="0"/>
              <a:t>использования бюджетных средств. 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ru-RU" sz="2000" dirty="0" smtClean="0"/>
              <a:t>             Мы </a:t>
            </a:r>
            <a:r>
              <a:rPr lang="ru-RU" sz="2000" dirty="0"/>
              <a:t>надеемся на заинтересованное внимание жителей </a:t>
            </a:r>
            <a:r>
              <a:rPr lang="ru-RU" sz="2000" dirty="0" smtClean="0"/>
              <a:t>к процессу </a:t>
            </a:r>
            <a:r>
              <a:rPr lang="ru-RU" sz="2000" dirty="0"/>
              <a:t>исполнения бюджета.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0" y="-172394"/>
            <a:ext cx="9144000" cy="865090"/>
            <a:chOff x="73" y="20"/>
            <a:chExt cx="5564" cy="639"/>
          </a:xfrm>
        </p:grpSpPr>
        <p:pic>
          <p:nvPicPr>
            <p:cNvPr id="3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73" y="20"/>
              <a:ext cx="5509" cy="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>
                  <a:latin typeface="Times New Roman" pitchFamily="18" charset="0"/>
                </a:rPr>
                <a:t>Структура расходов в сфере благоустройства в 2016 году</a:t>
              </a:r>
              <a:endParaRPr lang="ru-RU" sz="2400" dirty="0">
                <a:latin typeface="Times New Roman" pitchFamily="18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813185"/>
            <a:ext cx="7128792" cy="42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251520" y="-172394"/>
            <a:ext cx="8697218" cy="1153122"/>
            <a:chOff x="73" y="20"/>
            <a:chExt cx="5564" cy="639"/>
          </a:xfrm>
        </p:grpSpPr>
        <p:pic>
          <p:nvPicPr>
            <p:cNvPr id="3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73" y="20"/>
              <a:ext cx="5509" cy="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>
                  <a:latin typeface="Times New Roman" pitchFamily="18" charset="0"/>
                </a:rPr>
                <a:t>Расходы на содержание учреждений культуры</a:t>
              </a:r>
              <a:endParaRPr lang="ru-RU" sz="2400" dirty="0">
                <a:latin typeface="Times New Roman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539552" y="1174912"/>
            <a:ext cx="7704856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Общая сумма расходов поселения на содержание учреждений культуры за </a:t>
            </a:r>
            <a:r>
              <a:rPr lang="ru-RU" dirty="0" smtClean="0"/>
              <a:t>2016 год  </a:t>
            </a:r>
            <a:r>
              <a:rPr lang="ru-RU" dirty="0"/>
              <a:t>составила </a:t>
            </a:r>
            <a:r>
              <a:rPr lang="ru-RU" dirty="0" smtClean="0"/>
              <a:t>8 </a:t>
            </a:r>
            <a:r>
              <a:rPr lang="ru-RU" dirty="0"/>
              <a:t>080 745,20 рублей при     плане  </a:t>
            </a:r>
            <a:r>
              <a:rPr lang="ru-RU" dirty="0" smtClean="0"/>
              <a:t>    </a:t>
            </a:r>
            <a:r>
              <a:rPr lang="ru-RU" dirty="0"/>
              <a:t>8 453 354,08   рублей (95,59% от плановых расходов), в том числе за счет средств областного бюджета – 128 818,00 руб.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2586855"/>
            <a:ext cx="5724635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8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9049" y="1113564"/>
            <a:ext cx="5029015" cy="26407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МКУ КБО Плесского городского поселения созданы  благоприятные  условия  для  активности  и  реализации  творческого  потенциала  населения, действуют  кружки  и  клубные  формирования самодеятельности народного творчества, количество  участников  в 2016 г.  увеличилось. Воспитанники  творческих  объединений  участвуют  в  различных  фестивалях-конкурсах.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94168"/>
            <a:ext cx="1856458" cy="2078848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573016"/>
            <a:ext cx="1800200" cy="15121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573016"/>
            <a:ext cx="1872208" cy="1512167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546" y="1494168"/>
            <a:ext cx="1815950" cy="20788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51920" y="5651864"/>
            <a:ext cx="4572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ru-RU" dirty="0"/>
              <a:t>В 2016 году завершена газификация сельского Дома культуры в </a:t>
            </a:r>
            <a:r>
              <a:rPr lang="ru-RU" dirty="0" err="1"/>
              <a:t>д.Филисово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995" y="3899701"/>
            <a:ext cx="3468925" cy="282269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-121378"/>
            <a:ext cx="869974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5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-27033"/>
            <a:ext cx="8699746" cy="11522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4509120"/>
            <a:ext cx="7344816" cy="20313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Основная  деятельность МКУ КБО Плесского городского поселения  - это удовлетворение потребностей населения и гостей города в социально-культурной сфере, а так же развитие детского и юношеского творчества. Услуги  в  сфере досуга доступны для  населения и предоставляются всем  желающим. График работы  учреждения позволяет посещение МКУ КБО в удобное для участников время.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3563888" cy="2672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393" y="1268760"/>
            <a:ext cx="4009373" cy="2672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-34664"/>
            <a:ext cx="869974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3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Прямоугольник 4"/>
          <p:cNvSpPr>
            <a:spLocks noChangeArrowheads="1"/>
          </p:cNvSpPr>
          <p:nvPr/>
        </p:nvSpPr>
        <p:spPr bwMode="auto">
          <a:xfrm>
            <a:off x="3708400" y="1341438"/>
            <a:ext cx="5256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onstantia" pitchFamily="18" charset="0"/>
              </a:rPr>
              <a:t> </a:t>
            </a:r>
          </a:p>
        </p:txBody>
      </p:sp>
      <p:sp>
        <p:nvSpPr>
          <p:cNvPr id="30727" name="Прямоугольник 5"/>
          <p:cNvSpPr>
            <a:spLocks noChangeArrowheads="1"/>
          </p:cNvSpPr>
          <p:nvPr/>
        </p:nvSpPr>
        <p:spPr bwMode="auto">
          <a:xfrm>
            <a:off x="250825" y="1052513"/>
            <a:ext cx="8642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/>
          <a:p>
            <a:pPr algn="just"/>
            <a:endParaRPr lang="ru-RU" sz="1400"/>
          </a:p>
        </p:txBody>
      </p:sp>
      <p:sp>
        <p:nvSpPr>
          <p:cNvPr id="30741" name="Rectangle 21"/>
          <p:cNvSpPr>
            <a:spLocks noGrp="1"/>
          </p:cNvSpPr>
          <p:nvPr>
            <p:ph type="body" sz="half" idx="4294967295"/>
          </p:nvPr>
        </p:nvSpPr>
        <p:spPr>
          <a:xfrm>
            <a:off x="353742" y="992595"/>
            <a:ext cx="3889375" cy="565006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136525" indent="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2016г. в   МКУ КБО Плесского городского поселения действовало  10 клубных формирований  различной  направленности  (5 кружков, 5 объединений)  с количеством участников 183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КБО Плесского городского поселения участвует в  проведении культурно-массовых мероприятий для населения г. Плеса, деревень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сёл: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-организация  культурно-массовых  мероприятий в городе и на селе, </a:t>
            </a:r>
          </a:p>
          <a:p>
            <a:pPr marL="136525" indent="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работа  по организации  физкультурно-оздоровительных  спортивных  мероприятий,</a:t>
            </a:r>
          </a:p>
          <a:p>
            <a:pPr marL="136525" indent="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проведение мастер-классов в мастерских декоративно- прикладного творчества</a:t>
            </a:r>
          </a:p>
          <a:p>
            <a:pPr marL="136525" indent="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«Лоскуток» и ИЗО студии.</a:t>
            </a:r>
          </a:p>
          <a:p>
            <a:pPr marL="136525" indent="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активно проводится работа с людьми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 ,</a:t>
            </a:r>
          </a:p>
          <a:p>
            <a:pPr marL="136525" indent="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открыт кружок настольного тенниса для детей,</a:t>
            </a:r>
          </a:p>
          <a:p>
            <a:pPr marL="136525" indent="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развиваются платные услуги. Работает тренажёрный зал и бильярдный зал,</a:t>
            </a:r>
          </a:p>
          <a:p>
            <a:pPr marL="136525" indent="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создана новая вокальная группа с возрастной категорией от 25 до 50 лет,</a:t>
            </a:r>
          </a:p>
          <a:p>
            <a:pPr marL="136525" indent="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открыта театральная студия для работы с детьми и взрослыми.</a:t>
            </a:r>
          </a:p>
          <a:p>
            <a:pPr marL="136525" indent="0" algn="just">
              <a:spcBef>
                <a:spcPts val="0"/>
              </a:spcBef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" indent="-3175" algn="just">
              <a:lnSpc>
                <a:spcPct val="80000"/>
              </a:lnSpc>
              <a:buFont typeface="Wingdings 2" pitchFamily="18" charset="2"/>
              <a:buNone/>
            </a:pPr>
            <a:endParaRPr lang="ru-RU" sz="1400" dirty="0" smtClean="0">
              <a:latin typeface="Times New Roman" pitchFamily="18" charset="0"/>
            </a:endParaRPr>
          </a:p>
          <a:p>
            <a:pPr marL="3175" indent="-3175">
              <a:lnSpc>
                <a:spcPct val="80000"/>
              </a:lnSpc>
            </a:pPr>
            <a:endParaRPr lang="ru-RU" sz="1400" dirty="0" smtClean="0">
              <a:latin typeface="Times New Roman" pitchFamily="18" charset="0"/>
            </a:endParaRPr>
          </a:p>
          <a:p>
            <a:pPr marL="3175" indent="-3175">
              <a:lnSpc>
                <a:spcPct val="80000"/>
              </a:lnSpc>
            </a:pPr>
            <a:endParaRPr lang="ru-RU" sz="1200" dirty="0" smtClean="0">
              <a:latin typeface="Times New Roman" pitchFamily="18" charset="0"/>
            </a:endParaRPr>
          </a:p>
        </p:txBody>
      </p:sp>
      <p:graphicFrame>
        <p:nvGraphicFramePr>
          <p:cNvPr id="3" name="Object 32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410474903"/>
              </p:ext>
            </p:extLst>
          </p:nvPr>
        </p:nvGraphicFramePr>
        <p:xfrm>
          <a:off x="5903913" y="4149725"/>
          <a:ext cx="3240087" cy="270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908720"/>
            <a:ext cx="443344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75" y="-171627"/>
            <a:ext cx="8699746" cy="1152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-27033"/>
            <a:ext cx="8699746" cy="11522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4509120"/>
            <a:ext cx="7344816" cy="1754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>
                <a:solidFill>
                  <a:prstClr val="white"/>
                </a:solidFill>
              </a:rPr>
              <a:t>За  2016 г. работниками  Плесского культурно-досугового центра было  проведено   137   мероприятий.</a:t>
            </a:r>
          </a:p>
          <a:p>
            <a:r>
              <a:rPr lang="ru-RU">
                <a:solidFill>
                  <a:prstClr val="white"/>
                </a:solidFill>
              </a:rPr>
              <a:t>Плесский культурно-досуговый центр объединяет самых  активных, энергичных, жизнерадостных и целеустремленных,    талантливых  детей, подростков и жителей города старшего возраста.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393" y="1268760"/>
            <a:ext cx="4009373" cy="2672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-34664"/>
            <a:ext cx="8699746" cy="11522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16" y="1268760"/>
            <a:ext cx="4001740" cy="266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-143" y="-190440"/>
            <a:ext cx="8948881" cy="1153122"/>
            <a:chOff x="-88" y="10"/>
            <a:chExt cx="5725" cy="639"/>
          </a:xfrm>
        </p:grpSpPr>
        <p:pic>
          <p:nvPicPr>
            <p:cNvPr id="3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-88" y="10"/>
              <a:ext cx="5509" cy="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>
                  <a:solidFill>
                    <a:prstClr val="black"/>
                  </a:solidFill>
                  <a:latin typeface="Times New Roman" pitchFamily="18" charset="0"/>
                </a:rPr>
                <a:t>Наши достижения</a:t>
              </a:r>
              <a:endParaRPr lang="ru-RU" sz="24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813649"/>
              </p:ext>
            </p:extLst>
          </p:nvPr>
        </p:nvGraphicFramePr>
        <p:xfrm>
          <a:off x="539552" y="1159380"/>
          <a:ext cx="6048672" cy="5005923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979568"/>
                <a:gridCol w="2753533"/>
                <a:gridCol w="2315571"/>
              </a:tblGrid>
              <a:tr h="400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 участия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фестиваля, конкурса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ФИО или хоровой коллектив и призовые места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09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районном фестивале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«Время выбрало нас!»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г. Приволжск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А.Обманщин 1 место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В. Мосина 1 место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7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межрегиональном молодёжном фитнес-фестивале «Движение-жизнь»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г. Приволжск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«Энергия» 3 место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1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районном фестивале детского творчества «Светлый праздник», номинация художественное творчество, г. Приволжск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А. Синицына, Е. Корнилова, М. Ерофеев, К. </a:t>
                      </a:r>
                      <a:r>
                        <a:rPr lang="ru-RU" sz="9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Рысова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В. 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Рубцова 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диплом лауреата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проекте «Голос», г. Приволжск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Ю. Буркова - 1 место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А. Матвеева, О. Зубцова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7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конкурсе» Стань звездой»,          г. Приволжск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Хореографический коллектив «Вдохновение»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7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во 2 районном  фестивале «Золотой возраст» г. Приволжск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Козлова Т.А., ансамбль «Волжанка» - награждение за активную жизненную позицию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7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районном фестивале детского творчества «Рождественский подарок» номинация художественное творчество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М. Ерофеев, Е. 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Кирпичникова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В. Рубцова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0" marR="552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http://www.iohu.ru/images/2015god/TALANT/DSCN69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92" y="1052736"/>
            <a:ext cx="2525461" cy="19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800" y="4293096"/>
            <a:ext cx="2448272" cy="1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5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8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2366264"/>
              </p:ext>
            </p:extLst>
          </p:nvPr>
        </p:nvGraphicFramePr>
        <p:xfrm>
          <a:off x="4355975" y="1247775"/>
          <a:ext cx="4557837" cy="2922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0" y="-99392"/>
            <a:ext cx="8948738" cy="1093167"/>
            <a:chOff x="73" y="142"/>
            <a:chExt cx="5564" cy="484"/>
          </a:xfrm>
        </p:grpSpPr>
        <p:pic>
          <p:nvPicPr>
            <p:cNvPr id="82955" name="Скругленный прямоугольник 1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956" name="Text Box 12"/>
            <p:cNvSpPr txBox="1">
              <a:spLocks noChangeArrowheads="1"/>
            </p:cNvSpPr>
            <p:nvPr/>
          </p:nvSpPr>
          <p:spPr bwMode="auto">
            <a:xfrm>
              <a:off x="133" y="184"/>
              <a:ext cx="544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/>
                <a:t>Расходы бюджета на </a:t>
              </a:r>
              <a:r>
                <a:rPr lang="ru-RU" sz="2400" dirty="0" smtClean="0"/>
                <a:t>решение общегосударственных вопросов</a:t>
              </a:r>
              <a:endParaRPr lang="ru-RU" sz="2400" dirty="0"/>
            </a:p>
          </p:txBody>
        </p:sp>
      </p:grpSp>
      <p:sp>
        <p:nvSpPr>
          <p:cNvPr id="82966" name="Rectangle 22"/>
          <p:cNvSpPr>
            <a:spLocks noChangeArrowheads="1"/>
          </p:cNvSpPr>
          <p:nvPr/>
        </p:nvSpPr>
        <p:spPr bwMode="auto">
          <a:xfrm>
            <a:off x="323528" y="1268760"/>
            <a:ext cx="3827428" cy="45243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На бюджетном финансировании на начало года состоит 2 учреждения местного </a:t>
            </a:r>
            <a:r>
              <a:rPr lang="ru-RU" dirty="0" smtClean="0"/>
              <a:t>самоуправления:</a:t>
            </a:r>
            <a:endParaRPr lang="ru-RU" dirty="0"/>
          </a:p>
          <a:p>
            <a:r>
              <a:rPr lang="ru-RU" dirty="0"/>
              <a:t>- А</a:t>
            </a:r>
            <a:r>
              <a:rPr lang="ru-RU" dirty="0" smtClean="0"/>
              <a:t>дминистрация Плёсского городского поселения ;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smtClean="0"/>
              <a:t>Совет Плёсского городского поселения .</a:t>
            </a:r>
            <a:r>
              <a:rPr lang="ru-RU" dirty="0" smtClean="0">
                <a:latin typeface="Arial" charset="0"/>
              </a:rPr>
              <a:t> </a:t>
            </a:r>
            <a:endParaRPr lang="ru-RU" dirty="0">
              <a:latin typeface="Arial" charset="0"/>
            </a:endParaRPr>
          </a:p>
          <a:p>
            <a:pPr algn="just"/>
            <a:r>
              <a:rPr lang="ru-RU" dirty="0" smtClean="0"/>
              <a:t> </a:t>
            </a:r>
            <a:r>
              <a:rPr lang="ru-RU" dirty="0"/>
              <a:t>Общая сумма расходов поселения на содержание учреждений местного самоуправления за </a:t>
            </a:r>
            <a:r>
              <a:rPr lang="ru-RU" dirty="0" smtClean="0"/>
              <a:t>2016 </a:t>
            </a:r>
            <a:r>
              <a:rPr lang="ru-RU" dirty="0"/>
              <a:t>год  составила </a:t>
            </a:r>
            <a:r>
              <a:rPr lang="ru-RU" dirty="0" smtClean="0"/>
              <a:t>6013,9 тыс. руб.(99,2</a:t>
            </a:r>
            <a:r>
              <a:rPr lang="ru-RU" dirty="0"/>
              <a:t>% от плановых расходов – </a:t>
            </a:r>
            <a:r>
              <a:rPr lang="ru-RU" dirty="0" smtClean="0"/>
              <a:t>6061,2 тыс. руб.).</a:t>
            </a:r>
            <a:endParaRPr lang="ru-RU" dirty="0"/>
          </a:p>
          <a:p>
            <a:r>
              <a:rPr lang="ru-RU" b="1" dirty="0"/>
              <a:t>            </a:t>
            </a:r>
            <a:endParaRPr lang="ru-RU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Скругленный прямоугольник 1"/>
          <p:cNvGrpSpPr>
            <a:grpSpLocks/>
          </p:cNvGrpSpPr>
          <p:nvPr/>
        </p:nvGrpSpPr>
        <p:grpSpPr bwMode="auto">
          <a:xfrm>
            <a:off x="0" y="-99392"/>
            <a:ext cx="8948738" cy="1093167"/>
            <a:chOff x="73" y="142"/>
            <a:chExt cx="5564" cy="484"/>
          </a:xfrm>
        </p:grpSpPr>
        <p:pic>
          <p:nvPicPr>
            <p:cNvPr id="4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12"/>
            <p:cNvSpPr txBox="1">
              <a:spLocks noChangeArrowheads="1"/>
            </p:cNvSpPr>
            <p:nvPr/>
          </p:nvSpPr>
          <p:spPr bwMode="auto">
            <a:xfrm>
              <a:off x="133" y="184"/>
              <a:ext cx="544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/>
                <a:t>Расходы бюджета на </a:t>
              </a:r>
              <a:r>
                <a:rPr lang="ru-RU" sz="2400" dirty="0" smtClean="0"/>
                <a:t>решение общегосударственных вопросов</a:t>
              </a:r>
              <a:endParaRPr lang="ru-RU" sz="2400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96500" y="993776"/>
            <a:ext cx="8763780" cy="147732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ea typeface="Times New Roman" panose="02020603050405020304" pitchFamily="18" charset="0"/>
              </a:rPr>
              <a:t>На 2016 год на прочие </a:t>
            </a:r>
            <a:r>
              <a:rPr lang="ru-RU" dirty="0">
                <a:ea typeface="Times New Roman" panose="02020603050405020304" pitchFamily="18" charset="0"/>
              </a:rPr>
              <a:t>общегосударственные </a:t>
            </a:r>
            <a:r>
              <a:rPr lang="ru-RU" dirty="0" smtClean="0">
                <a:ea typeface="Times New Roman" panose="02020603050405020304" pitchFamily="18" charset="0"/>
              </a:rPr>
              <a:t>расходы, на проведение </a:t>
            </a:r>
            <a:r>
              <a:rPr lang="ru-RU" dirty="0">
                <a:ea typeface="Times New Roman" panose="02020603050405020304" pitchFamily="18" charset="0"/>
              </a:rPr>
              <a:t>мероприятий, связанных с </a:t>
            </a:r>
            <a:r>
              <a:rPr lang="ru-RU" dirty="0" smtClean="0">
                <a:ea typeface="Times New Roman" panose="02020603050405020304" pitchFamily="18" charset="0"/>
              </a:rPr>
              <a:t>государственными, </a:t>
            </a:r>
            <a:r>
              <a:rPr lang="ru-RU" dirty="0">
                <a:ea typeface="Times New Roman" panose="02020603050405020304" pitchFamily="18" charset="0"/>
              </a:rPr>
              <a:t>городскими праздниками и юбилейными </a:t>
            </a:r>
            <a:r>
              <a:rPr lang="ru-RU" dirty="0" smtClean="0">
                <a:ea typeface="Times New Roman" panose="02020603050405020304" pitchFamily="18" charset="0"/>
              </a:rPr>
              <a:t>датами запланировано </a:t>
            </a:r>
            <a:r>
              <a:rPr lang="ru-RU" dirty="0">
                <a:ea typeface="Times New Roman" panose="02020603050405020304" pitchFamily="18" charset="0"/>
              </a:rPr>
              <a:t>израсходовать 85 </a:t>
            </a:r>
            <a:r>
              <a:rPr lang="ru-RU" dirty="0" smtClean="0">
                <a:ea typeface="Times New Roman" panose="02020603050405020304" pitchFamily="18" charset="0"/>
              </a:rPr>
              <a:t>325,42 руб., </a:t>
            </a:r>
            <a:r>
              <a:rPr lang="ru-RU" dirty="0">
                <a:ea typeface="Times New Roman" panose="02020603050405020304" pitchFamily="18" charset="0"/>
              </a:rPr>
              <a:t>фактические расходы на данные мероприятия  составили  85 </a:t>
            </a:r>
            <a:r>
              <a:rPr lang="ru-RU" dirty="0" smtClean="0">
                <a:ea typeface="Times New Roman" panose="02020603050405020304" pitchFamily="18" charset="0"/>
              </a:rPr>
              <a:t>325,42 руб. </a:t>
            </a:r>
            <a:r>
              <a:rPr lang="ru-RU" dirty="0">
                <a:ea typeface="Times New Roman" panose="02020603050405020304" pitchFamily="18" charset="0"/>
              </a:rPr>
              <a:t>или </a:t>
            </a:r>
            <a:r>
              <a:rPr lang="ru-RU" dirty="0" smtClean="0">
                <a:ea typeface="Times New Roman" panose="02020603050405020304" pitchFamily="18" charset="0"/>
              </a:rPr>
              <a:t>100% </a:t>
            </a:r>
            <a:r>
              <a:rPr lang="ru-RU" dirty="0">
                <a:ea typeface="Times New Roman" panose="02020603050405020304" pitchFamily="18" charset="0"/>
              </a:rPr>
              <a:t>от плановых показателей на проведение следующих работ и мероприятий</a:t>
            </a:r>
            <a:r>
              <a:rPr lang="ru-RU" dirty="0" smtClean="0"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078" y="5805264"/>
            <a:ext cx="2315260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Масленица – 16,01 т. р.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7864" y="5959152"/>
            <a:ext cx="2448272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День Защитника Отечества – 0,8 т. р.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0822" y="2703747"/>
            <a:ext cx="195522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Новогодние праздники – 4,3 т. р.</a:t>
            </a:r>
            <a:endParaRPr lang="ru-RU" sz="1400" b="1" dirty="0">
              <a:solidFill>
                <a:srgbClr val="FFFF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59" y="5304812"/>
            <a:ext cx="1889430" cy="1308679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833716" y="4997035"/>
            <a:ext cx="1889429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Крещение – 50,0 </a:t>
            </a:r>
            <a:r>
              <a:rPr lang="ru-RU" sz="1400" b="1" dirty="0" err="1" smtClean="0">
                <a:solidFill>
                  <a:srgbClr val="FFFF00"/>
                </a:solidFill>
              </a:rPr>
              <a:t>т.р</a:t>
            </a:r>
            <a:r>
              <a:rPr lang="ru-RU" sz="1400" b="1" dirty="0" smtClean="0">
                <a:solidFill>
                  <a:srgbClr val="FFFF00"/>
                </a:solidFill>
              </a:rPr>
              <a:t>.</a:t>
            </a:r>
            <a:endParaRPr lang="ru-RU" sz="1400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110" y="3998156"/>
            <a:ext cx="3212634" cy="18071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0" y="3259699"/>
            <a:ext cx="2741787" cy="18278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429" y="3226967"/>
            <a:ext cx="2346004" cy="175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2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8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5472512"/>
              </p:ext>
            </p:extLst>
          </p:nvPr>
        </p:nvGraphicFramePr>
        <p:xfrm>
          <a:off x="5054022" y="862993"/>
          <a:ext cx="4053780" cy="289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0" y="-99391"/>
            <a:ext cx="8948738" cy="958708"/>
            <a:chOff x="73" y="142"/>
            <a:chExt cx="5564" cy="484"/>
          </a:xfrm>
        </p:grpSpPr>
        <p:pic>
          <p:nvPicPr>
            <p:cNvPr id="82955" name="Скругленный прямоугольник 1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956" name="Text Box 12"/>
            <p:cNvSpPr txBox="1">
              <a:spLocks noChangeArrowheads="1"/>
            </p:cNvSpPr>
            <p:nvPr/>
          </p:nvSpPr>
          <p:spPr bwMode="auto">
            <a:xfrm>
              <a:off x="133" y="194"/>
              <a:ext cx="5449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/>
                <a:t>Расходы бюджета на </a:t>
              </a:r>
              <a:r>
                <a:rPr lang="ru-RU" sz="2400" dirty="0" smtClean="0"/>
                <a:t>национальную оборону , национальную безопасность и правоохранительную деятельность </a:t>
              </a:r>
              <a:endParaRPr lang="ru-RU" sz="2400" dirty="0"/>
            </a:p>
          </p:txBody>
        </p:sp>
      </p:grpSp>
      <p:sp>
        <p:nvSpPr>
          <p:cNvPr id="82966" name="Rectangle 22"/>
          <p:cNvSpPr>
            <a:spLocks noChangeArrowheads="1"/>
          </p:cNvSpPr>
          <p:nvPr/>
        </p:nvSpPr>
        <p:spPr bwMode="auto">
          <a:xfrm>
            <a:off x="0" y="660412"/>
            <a:ext cx="5054022" cy="39703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 На 2016 год из </a:t>
            </a:r>
            <a:r>
              <a:rPr lang="ru-RU" dirty="0"/>
              <a:t>областного Фонда компенсаций на осуществление полномочий по первичному воинскому учету на территориях, где отсутствуют военные комиссариаты предусмотрены субвенции  в сумме </a:t>
            </a:r>
            <a:r>
              <a:rPr lang="ru-RU" dirty="0" smtClean="0"/>
              <a:t>151 600,00 руб.</a:t>
            </a:r>
            <a:endParaRPr lang="ru-RU" dirty="0"/>
          </a:p>
          <a:p>
            <a:pPr algn="just"/>
            <a:r>
              <a:rPr lang="ru-RU" dirty="0"/>
              <a:t>        Численность внештатных </a:t>
            </a:r>
            <a:r>
              <a:rPr lang="ru-RU" dirty="0" smtClean="0"/>
              <a:t>работников  </a:t>
            </a:r>
            <a:r>
              <a:rPr lang="ru-RU" dirty="0"/>
              <a:t>военно-учетного стола составляет на конец </a:t>
            </a:r>
            <a:r>
              <a:rPr lang="ru-RU" dirty="0" smtClean="0"/>
              <a:t>2016 года </a:t>
            </a:r>
            <a:r>
              <a:rPr lang="ru-RU" dirty="0"/>
              <a:t>- 1 ед.</a:t>
            </a:r>
          </a:p>
          <a:p>
            <a:pPr algn="just"/>
            <a:r>
              <a:rPr lang="ru-RU" dirty="0"/>
              <a:t>        Фактические расходы на содержание военно-учетного стола за </a:t>
            </a:r>
            <a:r>
              <a:rPr lang="ru-RU" dirty="0" smtClean="0"/>
              <a:t>2016 </a:t>
            </a:r>
            <a:r>
              <a:rPr lang="ru-RU" dirty="0"/>
              <a:t>год составили 151 600,00 руб</a:t>
            </a:r>
            <a:r>
              <a:rPr lang="ru-RU" dirty="0" smtClean="0"/>
              <a:t>. Процент исполнения плановых расходов – 100%.</a:t>
            </a:r>
            <a:endParaRPr lang="ru-RU" dirty="0"/>
          </a:p>
          <a:p>
            <a:pPr algn="just"/>
            <a:r>
              <a:rPr lang="ru-RU" dirty="0" smtClean="0"/>
              <a:t> </a:t>
            </a:r>
            <a:r>
              <a:rPr lang="ru-RU" b="1" dirty="0" smtClean="0"/>
              <a:t>            </a:t>
            </a:r>
            <a:endParaRPr lang="ru-RU" dirty="0"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500" y="4437112"/>
            <a:ext cx="4347934" cy="23083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</a:t>
            </a:r>
            <a:r>
              <a:rPr lang="ru-RU" dirty="0" smtClean="0">
                <a:solidFill>
                  <a:srgbClr val="0033CC"/>
                </a:solidFill>
              </a:rPr>
              <a:t>За 2016 год на гражданскую оборону и предупреждение стихийных бедствий предусмотрены </a:t>
            </a:r>
            <a:r>
              <a:rPr lang="ru-RU" dirty="0">
                <a:solidFill>
                  <a:srgbClr val="0033CC"/>
                </a:solidFill>
              </a:rPr>
              <a:t>расходы   в сумме </a:t>
            </a:r>
            <a:r>
              <a:rPr lang="ru-RU" dirty="0" smtClean="0">
                <a:solidFill>
                  <a:srgbClr val="0033CC"/>
                </a:solidFill>
              </a:rPr>
              <a:t>          35 560,00 руб.  </a:t>
            </a:r>
            <a:r>
              <a:rPr lang="ru-RU" dirty="0">
                <a:solidFill>
                  <a:srgbClr val="0033CC"/>
                </a:solidFill>
              </a:rPr>
              <a:t>Фактические расходы за </a:t>
            </a:r>
            <a:r>
              <a:rPr lang="ru-RU" dirty="0" smtClean="0">
                <a:solidFill>
                  <a:srgbClr val="0033CC"/>
                </a:solidFill>
              </a:rPr>
              <a:t>2016 </a:t>
            </a:r>
            <a:r>
              <a:rPr lang="ru-RU" dirty="0">
                <a:solidFill>
                  <a:srgbClr val="0033CC"/>
                </a:solidFill>
              </a:rPr>
              <a:t>год составили </a:t>
            </a:r>
            <a:r>
              <a:rPr lang="ru-RU" dirty="0" smtClean="0">
                <a:solidFill>
                  <a:srgbClr val="0033CC"/>
                </a:solidFill>
              </a:rPr>
              <a:t>35 560,00 руб. </a:t>
            </a:r>
            <a:r>
              <a:rPr lang="ru-RU" dirty="0">
                <a:solidFill>
                  <a:srgbClr val="0033CC"/>
                </a:solidFill>
              </a:rPr>
              <a:t>Процент исполнения плановых расходов – 100,0%.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44434" y="4437112"/>
            <a:ext cx="4659296" cy="160043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33CC"/>
                </a:solidFill>
              </a:rPr>
              <a:t>                 Произведены работы:</a:t>
            </a:r>
          </a:p>
          <a:p>
            <a:pPr marL="285750" indent="-285750" algn="just">
              <a:buFontTx/>
              <a:buChar char="-"/>
            </a:pPr>
            <a:r>
              <a:rPr lang="ru-RU" sz="1600" b="1" dirty="0" smtClean="0">
                <a:solidFill>
                  <a:srgbClr val="0033CC"/>
                </a:solidFill>
              </a:rPr>
              <a:t>Установка </a:t>
            </a:r>
            <a:r>
              <a:rPr lang="ru-RU" sz="1600" b="1" dirty="0">
                <a:solidFill>
                  <a:srgbClr val="0033CC"/>
                </a:solidFill>
              </a:rPr>
              <a:t>звукового </a:t>
            </a:r>
            <a:r>
              <a:rPr lang="ru-RU" sz="1600" b="1" dirty="0" smtClean="0">
                <a:solidFill>
                  <a:srgbClr val="0033CC"/>
                </a:solidFill>
              </a:rPr>
              <a:t>оповещения</a:t>
            </a:r>
          </a:p>
          <a:p>
            <a:pPr algn="just"/>
            <a:r>
              <a:rPr lang="ru-RU" sz="1600" b="1" dirty="0">
                <a:solidFill>
                  <a:srgbClr val="0033CC"/>
                </a:solidFill>
              </a:rPr>
              <a:t> </a:t>
            </a:r>
            <a:r>
              <a:rPr lang="ru-RU" sz="1600" b="1" dirty="0" smtClean="0">
                <a:solidFill>
                  <a:srgbClr val="0033CC"/>
                </a:solidFill>
              </a:rPr>
              <a:t>     – 23 660,00 руб.;</a:t>
            </a:r>
          </a:p>
          <a:p>
            <a:pPr marL="285750" indent="-285750" algn="just">
              <a:buFontTx/>
              <a:buChar char="-"/>
            </a:pPr>
            <a:r>
              <a:rPr lang="ru-RU" sz="1600" b="1" dirty="0">
                <a:solidFill>
                  <a:srgbClr val="0033CC"/>
                </a:solidFill>
              </a:rPr>
              <a:t>Изготовление предупреждающих аншлагов – </a:t>
            </a:r>
            <a:r>
              <a:rPr lang="ru-RU" sz="1600" b="1" dirty="0" smtClean="0">
                <a:solidFill>
                  <a:srgbClr val="0033CC"/>
                </a:solidFill>
              </a:rPr>
              <a:t>11 900,00 руб.</a:t>
            </a:r>
          </a:p>
          <a:p>
            <a:pPr algn="just"/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3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ru-RU" sz="320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lang="ru-RU" sz="2400" i="1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77827" name="Rectangle 3"/>
          <p:cNvSpPr>
            <a:spLocks noGrp="1"/>
          </p:cNvSpPr>
          <p:nvPr>
            <p:ph idx="1"/>
          </p:nvPr>
        </p:nvSpPr>
        <p:spPr>
          <a:xfrm>
            <a:off x="250825" y="765175"/>
            <a:ext cx="8424863" cy="5761038"/>
          </a:xfrm>
          <a:gradFill rotWithShape="1">
            <a:gsLst>
              <a:gs pos="1000">
                <a:schemeClr val="accent1">
                  <a:lumMod val="40000"/>
                  <a:lumOff val="60000"/>
                </a:schemeClr>
              </a:gs>
              <a:gs pos="100000">
                <a:srgbClr val="FCE3B6"/>
              </a:gs>
            </a:gsLst>
            <a:lin ang="5400000" scaled="1"/>
          </a:gradFill>
          <a:ln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just">
              <a:lnSpc>
                <a:spcPct val="90000"/>
              </a:lnSpc>
              <a:buFont typeface="Wingdings 2" pitchFamily="18" charset="2"/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just">
              <a:lnSpc>
                <a:spcPct val="90000"/>
              </a:lnSpc>
              <a:buFont typeface="Wingdings 2" pitchFamily="18" charset="2"/>
              <a:buChar char="¨"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Бюджет</a:t>
            </a:r>
            <a:r>
              <a:rPr lang="ru-RU" dirty="0" smtClean="0">
                <a:solidFill>
                  <a:srgbClr val="FF9900"/>
                </a:solidFill>
                <a:latin typeface="Times New Roman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–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это главный финансовый документ поселения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,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план доходов и расходов для  обеспечения задач и   функций поселения на определенный период времени.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Каждый житель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поселения 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является участником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формирования 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бюджета с одной стороны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как налогоплательщик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, наполняя доходы бюджета, с другой  - он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получает 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часть расходов как потребитель общественных услуг.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Муниципалитет 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расходует поступившие доходы для выполнения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своих 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функций и предоставления муниципальных услуг: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образование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, культура, спорт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, 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социальное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обеспечение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, ЖКХ и другие.</a:t>
            </a:r>
            <a:r>
              <a:rPr lang="ru-RU" sz="2000" b="1" dirty="0" smtClean="0">
                <a:latin typeface="Times New Roman" pitchFamily="18" charset="0"/>
              </a:rPr>
              <a:t>      </a:t>
            </a:r>
            <a:r>
              <a:rPr lang="ru-RU" sz="1400" b="1" dirty="0" smtClean="0">
                <a:latin typeface="Times New Roman" pitchFamily="18" charset="0"/>
              </a:rPr>
              <a:t> </a:t>
            </a:r>
            <a:endParaRPr lang="ru-RU" sz="1400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  <a:buFont typeface="Wingdings 2" pitchFamily="18" charset="2"/>
              <a:buChar char="¨"/>
            </a:pPr>
            <a:endParaRPr lang="ru-RU" sz="1400" b="1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  <a:buFont typeface="Wingdings 2" pitchFamily="18" charset="2"/>
              <a:buChar char="¨"/>
            </a:pPr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</a:rPr>
              <a:t>«Программный бюджет»</a:t>
            </a:r>
            <a:r>
              <a:rPr lang="ru-RU" sz="2000" b="1" dirty="0" smtClean="0">
                <a:solidFill>
                  <a:srgbClr val="CC0000"/>
                </a:solidFill>
                <a:latin typeface="Times New Roman" pitchFamily="18" charset="0"/>
              </a:rPr>
              <a:t> -</a:t>
            </a:r>
            <a:r>
              <a:rPr lang="ru-RU" sz="20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</a:rPr>
              <a:t>бюджет, сформированный в соответствии с утвержденными государственными  и муниципальными программами.</a:t>
            </a:r>
          </a:p>
          <a:p>
            <a:pPr algn="just">
              <a:lnSpc>
                <a:spcPct val="90000"/>
              </a:lnSpc>
              <a:buFont typeface="Wingdings 2" pitchFamily="18" charset="2"/>
              <a:buChar char="¨"/>
            </a:pPr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</a:rPr>
              <a:t>Дефицит бюджета</a:t>
            </a:r>
            <a:r>
              <a:rPr lang="ru-RU" sz="2000" dirty="0" smtClean="0">
                <a:solidFill>
                  <a:srgbClr val="FF3300"/>
                </a:solidFill>
                <a:latin typeface="Times New Roman" pitchFamily="18" charset="0"/>
              </a:rPr>
              <a:t> -</a:t>
            </a:r>
            <a:r>
              <a:rPr lang="ru-RU" sz="2000" dirty="0" smtClean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</a:rPr>
              <a:t>расходная часть бюджета превышает доходную.</a:t>
            </a:r>
          </a:p>
          <a:p>
            <a:pPr algn="just">
              <a:lnSpc>
                <a:spcPct val="90000"/>
              </a:lnSpc>
              <a:buFont typeface="Wingdings 2" pitchFamily="18" charset="2"/>
              <a:buChar char="¨"/>
            </a:pPr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</a:rPr>
              <a:t>Профицит бюджета -</a:t>
            </a:r>
            <a:r>
              <a:rPr lang="ru-RU" sz="2000" dirty="0" smtClean="0">
                <a:solidFill>
                  <a:srgbClr val="993300"/>
                </a:solidFill>
                <a:latin typeface="Times New Roman" pitchFamily="18" charset="0"/>
              </a:rPr>
              <a:t>   </a:t>
            </a:r>
            <a:r>
              <a:rPr lang="ru-RU" sz="2000" dirty="0" smtClean="0">
                <a:latin typeface="Times New Roman" pitchFamily="18" charset="0"/>
              </a:rPr>
              <a:t>положительный остаток бюджета 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</a:rPr>
              <a:t>(доходная часть бюджета превышает расходную).</a:t>
            </a:r>
          </a:p>
          <a:p>
            <a:pPr algn="just">
              <a:lnSpc>
                <a:spcPct val="90000"/>
              </a:lnSpc>
              <a:buFont typeface="Wingdings 2" pitchFamily="18" charset="2"/>
              <a:buChar char="¨"/>
            </a:pPr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</a:rPr>
              <a:t>Проект бюджета в 2016 году составлялся на один год –</a:t>
            </a:r>
            <a:r>
              <a:rPr lang="ru-RU" sz="2000" dirty="0" smtClean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</a:rPr>
              <a:t>очередной финансовый год</a:t>
            </a:r>
          </a:p>
        </p:txBody>
      </p:sp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107950" y="0"/>
            <a:ext cx="9036050" cy="841375"/>
            <a:chOff x="73" y="142"/>
            <a:chExt cx="5564" cy="530"/>
          </a:xfrm>
        </p:grpSpPr>
        <p:pic>
          <p:nvPicPr>
            <p:cNvPr id="77829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830" name="Text Box 6"/>
            <p:cNvSpPr txBox="1">
              <a:spLocks noChangeArrowheads="1"/>
            </p:cNvSpPr>
            <p:nvPr/>
          </p:nvSpPr>
          <p:spPr bwMode="auto">
            <a:xfrm>
              <a:off x="135" y="186"/>
              <a:ext cx="5444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3200" b="1" dirty="0" smtClean="0"/>
                <a:t>ОСНОВНЫЕ ПОНЯТИЯ</a:t>
              </a:r>
              <a:endParaRPr lang="ru-RU" sz="32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0" y="0"/>
            <a:ext cx="8948738" cy="993775"/>
            <a:chOff x="73" y="142"/>
            <a:chExt cx="5564" cy="484"/>
          </a:xfrm>
        </p:grpSpPr>
        <p:pic>
          <p:nvPicPr>
            <p:cNvPr id="31746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747" name="Text Box 3"/>
            <p:cNvSpPr txBox="1">
              <a:spLocks noChangeArrowheads="1"/>
            </p:cNvSpPr>
            <p:nvPr/>
          </p:nvSpPr>
          <p:spPr bwMode="auto">
            <a:xfrm>
              <a:off x="133" y="184"/>
              <a:ext cx="544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/>
                <a:t>Расходы на </a:t>
              </a:r>
              <a:r>
                <a:rPr lang="ru-RU" sz="2400" dirty="0" smtClean="0"/>
                <a:t>физическую культуру </a:t>
              </a:r>
              <a:r>
                <a:rPr lang="ru-RU" sz="2400" dirty="0"/>
                <a:t>и спорт</a:t>
              </a:r>
            </a:p>
          </p:txBody>
        </p:sp>
      </p:grpSp>
      <p:sp>
        <p:nvSpPr>
          <p:cNvPr id="31763" name="Rectangle 19"/>
          <p:cNvSpPr>
            <a:spLocks noGrp="1"/>
          </p:cNvSpPr>
          <p:nvPr>
            <p:ph type="body" sz="half" idx="4294967295"/>
          </p:nvPr>
        </p:nvSpPr>
        <p:spPr>
          <a:xfrm>
            <a:off x="467734" y="1097523"/>
            <a:ext cx="8013270" cy="10479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87313" indent="0" algn="just">
              <a:lnSpc>
                <a:spcPct val="8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развитию физической культуры и спорта из бюджета поселения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израсходовано 15 000,00руб. или 100% от плановых назначений.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традиционные Плёсские лыжные гонки на личное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памяти В.Ю.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Макарова.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67" name="Rectangle 23"/>
          <p:cNvSpPr>
            <a:spLocks noGrp="1"/>
          </p:cNvSpPr>
          <p:nvPr>
            <p:ph type="title" idx="4294967295"/>
          </p:nvPr>
        </p:nvSpPr>
        <p:spPr>
          <a:xfrm>
            <a:off x="5902325" y="2492375"/>
            <a:ext cx="3241675" cy="1441450"/>
          </a:xfrm>
          <a:noFill/>
        </p:spPr>
        <p:txBody>
          <a:bodyPr/>
          <a:lstStyle/>
          <a:p>
            <a:pPr marL="4763" indent="-4763" algn="just"/>
            <a:r>
              <a:rPr lang="ru-RU" sz="120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   </a:t>
            </a:r>
            <a:endParaRPr lang="ru-RU" sz="1200" b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1768" name="Rectangle 24"/>
          <p:cNvSpPr>
            <a:spLocks noChangeArrowheads="1"/>
          </p:cNvSpPr>
          <p:nvPr/>
        </p:nvSpPr>
        <p:spPr bwMode="auto">
          <a:xfrm>
            <a:off x="250825" y="3716338"/>
            <a:ext cx="3529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Arial" charset="0"/>
              </a:rPr>
              <a:t>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3826" y="876300"/>
            <a:ext cx="8480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ea typeface="Times New Roman" panose="02020603050405020304" pitchFamily="18" charset="0"/>
              </a:rPr>
              <a:t>          </a:t>
            </a:r>
            <a:endParaRPr lang="ru-RU" sz="1600" dirty="0"/>
          </a:p>
        </p:txBody>
      </p:sp>
      <p:pic>
        <p:nvPicPr>
          <p:cNvPr id="12" name="Рисунок 11" descr="C:\Users\Ples\Documents\Фото\КБО_2016\Лыжня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396" y="2228466"/>
            <a:ext cx="5943481" cy="4370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ru-RU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87043" name="Rectangle 3"/>
          <p:cNvSpPr>
            <a:spLocks noGrp="1"/>
          </p:cNvSpPr>
          <p:nvPr>
            <p:ph idx="1"/>
          </p:nvPr>
        </p:nvSpPr>
        <p:spPr>
          <a:xfrm>
            <a:off x="896172" y="4515199"/>
            <a:ext cx="6120680" cy="187220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90488" indent="-12700" algn="just">
              <a:buNone/>
            </a:pPr>
            <a:r>
              <a:rPr lang="ru-RU" sz="1800" dirty="0" smtClean="0">
                <a:latin typeface="Times New Roman" pitchFamily="18" charset="0"/>
              </a:rPr>
              <a:t>            </a:t>
            </a:r>
            <a:r>
              <a:rPr lang="ru-RU" sz="1800" b="1" dirty="0" smtClean="0"/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в бюджете поселения произведены расходы на выплаты доплат к пенсиям муниципальных служащих в сумме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825,77 руб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Процент исполнения плановых расходов – 100%. Число муниципальных служащих получающие доплаты к пенсиям – 3 чел. </a:t>
            </a:r>
          </a:p>
        </p:txBody>
      </p:sp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0" y="19099"/>
            <a:ext cx="9129266" cy="1417638"/>
            <a:chOff x="73" y="142"/>
            <a:chExt cx="5564" cy="484"/>
          </a:xfrm>
        </p:grpSpPr>
        <p:pic>
          <p:nvPicPr>
            <p:cNvPr id="87045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046" name="Text Box 6"/>
            <p:cNvSpPr txBox="1">
              <a:spLocks noChangeArrowheads="1"/>
            </p:cNvSpPr>
            <p:nvPr/>
          </p:nvSpPr>
          <p:spPr bwMode="auto">
            <a:xfrm>
              <a:off x="133" y="184"/>
              <a:ext cx="544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/>
                <a:t>Расходы бюджета на </a:t>
              </a:r>
              <a:r>
                <a:rPr lang="ru-RU" sz="2400" dirty="0" smtClean="0"/>
                <a:t>образование, социальное обеспечение муниципальных служащих</a:t>
              </a:r>
              <a:endParaRPr lang="ru-RU" sz="2400" dirty="0"/>
            </a:p>
          </p:txBody>
        </p:sp>
      </p:grpSp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81244" y="3111797"/>
            <a:ext cx="43195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1436737"/>
            <a:ext cx="5554960" cy="20313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ea typeface="Times New Roman" panose="02020603050405020304" pitchFamily="18" charset="0"/>
              </a:rPr>
              <a:t>За </a:t>
            </a:r>
            <a:r>
              <a:rPr lang="ru-RU" dirty="0" smtClean="0">
                <a:ea typeface="Times New Roman" panose="02020603050405020304" pitchFamily="18" charset="0"/>
              </a:rPr>
              <a:t>2016 год </a:t>
            </a:r>
            <a:r>
              <a:rPr lang="ru-RU" dirty="0">
                <a:ea typeface="Times New Roman" panose="02020603050405020304" pitchFamily="18" charset="0"/>
              </a:rPr>
              <a:t>на организацию дополнительного профессионального образования лиц, замещающих выборные муниципальные должности, и муниципальных служащих произведены расходы  в сумме </a:t>
            </a:r>
            <a:r>
              <a:rPr lang="ru-RU" dirty="0" smtClean="0">
                <a:ea typeface="Times New Roman" panose="02020603050405020304" pitchFamily="18" charset="0"/>
              </a:rPr>
              <a:t>3 000,00 руб</a:t>
            </a:r>
            <a:r>
              <a:rPr lang="ru-RU" dirty="0">
                <a:ea typeface="Times New Roman" panose="02020603050405020304" pitchFamily="18" charset="0"/>
              </a:rPr>
              <a:t>., </a:t>
            </a:r>
            <a:r>
              <a:rPr lang="ru-RU" dirty="0" smtClean="0">
                <a:ea typeface="Times New Roman" panose="02020603050405020304" pitchFamily="18" charset="0"/>
              </a:rPr>
              <a:t>что </a:t>
            </a:r>
            <a:r>
              <a:rPr lang="ru-RU" dirty="0">
                <a:ea typeface="Times New Roman" panose="02020603050405020304" pitchFamily="18" charset="0"/>
              </a:rPr>
              <a:t>составляет 100% от плановых показателей расходов. Количество обучившихся– </a:t>
            </a:r>
            <a:r>
              <a:rPr lang="ru-RU" dirty="0" smtClean="0">
                <a:ea typeface="Times New Roman" panose="02020603050405020304" pitchFamily="18" charset="0"/>
              </a:rPr>
              <a:t>1 </a:t>
            </a:r>
            <a:r>
              <a:rPr lang="ru-RU" dirty="0">
                <a:ea typeface="Times New Roman" panose="02020603050405020304" pitchFamily="18" charset="0"/>
              </a:rPr>
              <a:t>чел.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020889" y="3857486"/>
            <a:ext cx="3888431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      Пенсионное обеспечение</a:t>
            </a:r>
            <a:endParaRPr lang="ru-RU" sz="2000" dirty="0"/>
          </a:p>
        </p:txBody>
      </p:sp>
      <p:pic>
        <p:nvPicPr>
          <p:cNvPr id="2050" name="Picture 2" descr="https://im3-tub-ru.yandex.net/i?id=e2a6708dd5aba2063f4c24cdca9ab40d-l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1" y="1385365"/>
            <a:ext cx="299085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5166F2-2B40-4BFE-8B0C-9534404CED88}" type="slidenum">
              <a:rPr lang="en-GB">
                <a:solidFill>
                  <a:srgbClr val="045C75"/>
                </a:solidFill>
              </a:rPr>
              <a:pPr eaLnBrk="1" hangingPunct="1"/>
              <a:t>32</a:t>
            </a:fld>
            <a:endParaRPr lang="en-GB">
              <a:solidFill>
                <a:srgbClr val="045C75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75656" y="260648"/>
            <a:ext cx="7416824" cy="7200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</a:rPr>
              <a:t>Контактная информация</a:t>
            </a:r>
          </a:p>
        </p:txBody>
      </p:sp>
      <p:sp>
        <p:nvSpPr>
          <p:cNvPr id="37894" name="TextBox 3"/>
          <p:cNvSpPr txBox="1">
            <a:spLocks noChangeArrowheads="1"/>
          </p:cNvSpPr>
          <p:nvPr/>
        </p:nvSpPr>
        <p:spPr bwMode="auto">
          <a:xfrm>
            <a:off x="142875" y="1428750"/>
            <a:ext cx="8786813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sz="2800" b="1" dirty="0" smtClean="0">
              <a:solidFill>
                <a:srgbClr val="D911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2800" b="1" dirty="0" smtClean="0">
                <a:solidFill>
                  <a:srgbClr val="D911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«Отчет об исполнении бюджета за 2016 год» </a:t>
            </a:r>
            <a:endParaRPr lang="ru-RU" sz="2800" b="1" dirty="0">
              <a:solidFill>
                <a:srgbClr val="D911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2400" b="1" dirty="0">
                <a:solidFill>
                  <a:srgbClr val="D911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</a:t>
            </a:r>
            <a:r>
              <a:rPr lang="ru-RU" sz="2400" b="1" dirty="0" smtClean="0">
                <a:solidFill>
                  <a:srgbClr val="D911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Администрацией</a:t>
            </a:r>
            <a:endParaRPr lang="ru-RU" sz="2400" b="1" dirty="0">
              <a:solidFill>
                <a:srgbClr val="D911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2400" b="1" dirty="0" err="1" smtClean="0">
                <a:solidFill>
                  <a:srgbClr val="D911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Плесского</a:t>
            </a:r>
            <a:r>
              <a:rPr lang="ru-RU" sz="2400" b="1" dirty="0" smtClean="0">
                <a:solidFill>
                  <a:srgbClr val="D911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поселения Приволжского муниципального района Ивановской области</a:t>
            </a:r>
            <a:endParaRPr lang="ru-RU" sz="2400" b="1" dirty="0">
              <a:solidFill>
                <a:srgbClr val="D911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бюджете Вы можете получить по адресу: </a:t>
            </a:r>
          </a:p>
          <a:p>
            <a:pPr algn="ctr" eaLnBrk="1" hangingPunct="1"/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155555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Ивановская область, Приволжский район, г . Плес, 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Советская, 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 </a:t>
            </a:r>
            <a:endParaRPr lang="ru-RU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8(49339) 2-19-15, 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на официальном сайте муниципального образования 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Плесское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городское поселение»</a:t>
            </a:r>
            <a:endParaRPr lang="en-US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«Интернет»: </a:t>
            </a:r>
            <a:r>
              <a:rPr lang="en-US" sz="2000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plyos</a:t>
            </a:r>
            <a:r>
              <a:rPr lang="en-US" sz="20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adm.ru</a:t>
            </a:r>
            <a:endParaRPr lang="ru-RU" sz="20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sz="2000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sz="2000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138"/>
            <a:ext cx="1080120" cy="1298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9078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Скругленный прямоугольник 3"/>
          <p:cNvGrpSpPr>
            <a:grpSpLocks/>
          </p:cNvGrpSpPr>
          <p:nvPr/>
        </p:nvGrpSpPr>
        <p:grpSpPr bwMode="auto">
          <a:xfrm>
            <a:off x="115888" y="66675"/>
            <a:ext cx="8832850" cy="854075"/>
            <a:chOff x="73" y="42"/>
            <a:chExt cx="5564" cy="538"/>
          </a:xfrm>
        </p:grpSpPr>
        <p:pic>
          <p:nvPicPr>
            <p:cNvPr id="18433" name="Скругленный прямоугольник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42"/>
              <a:ext cx="5564" cy="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34" name="Text Box 2"/>
            <p:cNvSpPr txBox="1">
              <a:spLocks noChangeArrowheads="1"/>
            </p:cNvSpPr>
            <p:nvPr/>
          </p:nvSpPr>
          <p:spPr bwMode="auto">
            <a:xfrm>
              <a:off x="133" y="139"/>
              <a:ext cx="544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b="1"/>
                <a:t>Доходы бюджета</a:t>
              </a:r>
              <a:endParaRPr lang="ru-RU" sz="2400" b="1" i="1"/>
            </a:p>
          </p:txBody>
        </p:sp>
      </p:grpSp>
      <p:sp>
        <p:nvSpPr>
          <p:cNvPr id="18437" name="TextBox 12"/>
          <p:cNvSpPr txBox="1">
            <a:spLocks noChangeArrowheads="1"/>
          </p:cNvSpPr>
          <p:nvPr/>
        </p:nvSpPr>
        <p:spPr bwMode="auto">
          <a:xfrm>
            <a:off x="2627313" y="981075"/>
            <a:ext cx="53990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/>
            <a:r>
              <a:rPr lang="ru-RU" sz="1600">
                <a:solidFill>
                  <a:srgbClr val="CC0000"/>
                </a:solidFill>
              </a:rPr>
              <a:t>Поступающие в бюджет денежные средства являются </a:t>
            </a:r>
          </a:p>
          <a:p>
            <a:pPr algn="ctr"/>
            <a:r>
              <a:rPr lang="ru-RU" sz="1600" b="1">
                <a:solidFill>
                  <a:srgbClr val="CC0000"/>
                </a:solidFill>
              </a:rPr>
              <a:t>ДОХОДАМИ БЮДЖЕТА</a:t>
            </a:r>
            <a:endParaRPr lang="ru-RU" sz="1600">
              <a:solidFill>
                <a:srgbClr val="CC0000"/>
              </a:solidFill>
            </a:endParaRPr>
          </a:p>
        </p:txBody>
      </p:sp>
      <p:sp>
        <p:nvSpPr>
          <p:cNvPr id="14" name="Стрелка вниз 13"/>
          <p:cNvSpPr>
            <a:spLocks noChangeArrowheads="1"/>
          </p:cNvSpPr>
          <p:nvPr/>
        </p:nvSpPr>
        <p:spPr bwMode="auto">
          <a:xfrm rot="2358155">
            <a:off x="3132138" y="1773238"/>
            <a:ext cx="223837" cy="1025525"/>
          </a:xfrm>
          <a:prstGeom prst="downArrow">
            <a:avLst>
              <a:gd name="adj1" fmla="val 50000"/>
              <a:gd name="adj2" fmla="val 63378"/>
            </a:avLst>
          </a:prstGeom>
          <a:solidFill>
            <a:srgbClr val="FFF0C9"/>
          </a:solidFill>
          <a:ln w="25400" algn="ctr">
            <a:solidFill>
              <a:srgbClr val="B07E00"/>
            </a:solidFill>
            <a:miter lim="800000"/>
            <a:headEnd/>
            <a:tailEnd/>
          </a:ln>
        </p:spPr>
        <p:txBody>
          <a:bodyPr lIns="91431" tIns="45715" rIns="91431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" name="Стрелка вниз 14"/>
          <p:cNvSpPr>
            <a:spLocks noChangeArrowheads="1"/>
          </p:cNvSpPr>
          <p:nvPr/>
        </p:nvSpPr>
        <p:spPr bwMode="auto">
          <a:xfrm rot="-2353301">
            <a:off x="7235825" y="1773238"/>
            <a:ext cx="223838" cy="1006475"/>
          </a:xfrm>
          <a:prstGeom prst="downArrow">
            <a:avLst>
              <a:gd name="adj1" fmla="val 50000"/>
              <a:gd name="adj2" fmla="val 50106"/>
            </a:avLst>
          </a:prstGeom>
          <a:solidFill>
            <a:srgbClr val="FFF0C9"/>
          </a:solidFill>
          <a:ln w="25400" algn="ctr">
            <a:solidFill>
              <a:srgbClr val="B07E00"/>
            </a:solidFill>
            <a:miter lim="800000"/>
            <a:headEnd/>
            <a:tailEnd/>
          </a:ln>
        </p:spPr>
        <p:txBody>
          <a:bodyPr lIns="91431" tIns="45715" rIns="91431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" name="Стрелка вниз 15"/>
          <p:cNvSpPr>
            <a:spLocks noChangeArrowheads="1"/>
          </p:cNvSpPr>
          <p:nvPr/>
        </p:nvSpPr>
        <p:spPr bwMode="auto">
          <a:xfrm>
            <a:off x="5003800" y="1844675"/>
            <a:ext cx="223838" cy="936625"/>
          </a:xfrm>
          <a:prstGeom prst="downArrow">
            <a:avLst>
              <a:gd name="adj1" fmla="val 50000"/>
              <a:gd name="adj2" fmla="val 72084"/>
            </a:avLst>
          </a:prstGeom>
          <a:solidFill>
            <a:srgbClr val="FFF0C9"/>
          </a:solidFill>
          <a:ln w="25400" algn="ctr">
            <a:solidFill>
              <a:srgbClr val="B07E00"/>
            </a:solidFill>
            <a:miter lim="800000"/>
            <a:headEnd/>
            <a:tailEnd/>
          </a:ln>
        </p:spPr>
        <p:txBody>
          <a:bodyPr lIns="91431" tIns="45715" rIns="91431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7" name="Скругленный прямоугольник 16"/>
          <p:cNvSpPr>
            <a:spLocks noChangeArrowheads="1"/>
          </p:cNvSpPr>
          <p:nvPr/>
        </p:nvSpPr>
        <p:spPr bwMode="auto">
          <a:xfrm>
            <a:off x="211139" y="2997200"/>
            <a:ext cx="3064718" cy="3384550"/>
          </a:xfrm>
          <a:prstGeom prst="roundRect">
            <a:avLst>
              <a:gd name="adj" fmla="val 16667"/>
            </a:avLst>
          </a:prstGeom>
          <a:solidFill>
            <a:srgbClr val="FFF0C9"/>
          </a:solidFill>
          <a:ln w="25400" algn="ctr">
            <a:solidFill>
              <a:srgbClr val="B07E00"/>
            </a:solidFill>
            <a:round/>
            <a:headEnd/>
            <a:tailEnd/>
          </a:ln>
        </p:spPr>
        <p:txBody>
          <a:bodyPr lIns="91431" tIns="45715" rIns="91431" bIns="45715" anchor="ctr"/>
          <a:lstStyle/>
          <a:p>
            <a:pPr algn="ctr"/>
            <a:r>
              <a:rPr lang="ru-RU" sz="1400" b="1" dirty="0">
                <a:solidFill>
                  <a:srgbClr val="CC0000"/>
                </a:solidFill>
                <a:latin typeface="Constantia" pitchFamily="18" charset="0"/>
              </a:rPr>
              <a:t>НАЛОГИ</a:t>
            </a:r>
            <a:r>
              <a:rPr lang="ru-RU" sz="1400" dirty="0">
                <a:latin typeface="Constantia" pitchFamily="18" charset="0"/>
              </a:rPr>
              <a:t> – часть доходов граждан и организаций, которые они обязаны заплатить государству (например, налог на доходы физических лиц</a:t>
            </a:r>
            <a:r>
              <a:rPr lang="ru-RU" sz="1400" dirty="0" smtClean="0">
                <a:latin typeface="Constantia" pitchFamily="18" charset="0"/>
              </a:rPr>
              <a:t>, </a:t>
            </a:r>
            <a:r>
              <a:rPr lang="ru-RU" sz="1400" dirty="0">
                <a:cs typeface="Times New Roman" pitchFamily="18" charset="0"/>
              </a:rPr>
              <a:t>налоги на товары (работы, услуги), реализуемые на территории Российской Федерации;</a:t>
            </a:r>
          </a:p>
          <a:p>
            <a:pPr algn="ctr"/>
            <a:r>
              <a:rPr lang="ru-RU" sz="1400" dirty="0" smtClean="0">
                <a:latin typeface="Constantia" pitchFamily="18" charset="0"/>
              </a:rPr>
              <a:t>налог </a:t>
            </a:r>
            <a:r>
              <a:rPr lang="ru-RU" sz="1400" dirty="0">
                <a:latin typeface="Constantia" pitchFamily="18" charset="0"/>
              </a:rPr>
              <a:t>на имущество физических лиц, земельный </a:t>
            </a:r>
            <a:r>
              <a:rPr lang="ru-RU" sz="1400" dirty="0" smtClean="0">
                <a:latin typeface="Constantia" pitchFamily="18" charset="0"/>
              </a:rPr>
              <a:t>налог, единый сельскохозяйственный налог и </a:t>
            </a:r>
            <a:r>
              <a:rPr lang="ru-RU" sz="1400" dirty="0">
                <a:latin typeface="Constantia" pitchFamily="18" charset="0"/>
              </a:rPr>
              <a:t>др.)</a:t>
            </a:r>
          </a:p>
        </p:txBody>
      </p:sp>
      <p:sp>
        <p:nvSpPr>
          <p:cNvPr id="18" name="Скругленный прямоугольник 17"/>
          <p:cNvSpPr>
            <a:spLocks noChangeArrowheads="1"/>
          </p:cNvSpPr>
          <p:nvPr/>
        </p:nvSpPr>
        <p:spPr bwMode="auto">
          <a:xfrm>
            <a:off x="3491880" y="2997200"/>
            <a:ext cx="2735883" cy="3384550"/>
          </a:xfrm>
          <a:prstGeom prst="roundRect">
            <a:avLst>
              <a:gd name="adj" fmla="val 16667"/>
            </a:avLst>
          </a:prstGeom>
          <a:solidFill>
            <a:srgbClr val="FFF0C9"/>
          </a:solidFill>
          <a:ln w="25400" algn="ctr">
            <a:solidFill>
              <a:srgbClr val="B07E00"/>
            </a:solidFill>
            <a:round/>
            <a:headEnd/>
            <a:tailEnd/>
          </a:ln>
        </p:spPr>
        <p:txBody>
          <a:bodyPr lIns="91431" tIns="45715" rIns="91431" bIns="45715" anchor="ctr"/>
          <a:lstStyle/>
          <a:p>
            <a:pPr algn="ctr"/>
            <a:r>
              <a:rPr lang="ru-RU" sz="1400" b="1" dirty="0">
                <a:solidFill>
                  <a:srgbClr val="CC0000"/>
                </a:solidFill>
                <a:latin typeface="Constantia" pitchFamily="18" charset="0"/>
              </a:rPr>
              <a:t>НЕНАЛОГОВЫЕ ДОХОДЫ</a:t>
            </a:r>
            <a:r>
              <a:rPr lang="ru-RU" sz="1400" b="1" dirty="0">
                <a:latin typeface="Constantia" pitchFamily="18" charset="0"/>
              </a:rPr>
              <a:t> </a:t>
            </a:r>
            <a:r>
              <a:rPr lang="ru-RU" sz="1400" dirty="0">
                <a:latin typeface="Constantia" pitchFamily="18" charset="0"/>
              </a:rPr>
              <a:t>– платежи в виде штрафов, санкций за нарушение законодательства, платежи за пользование </a:t>
            </a:r>
            <a:r>
              <a:rPr lang="ru-RU" sz="1400" dirty="0" smtClean="0">
                <a:latin typeface="Constantia" pitchFamily="18" charset="0"/>
              </a:rPr>
              <a:t>муниципальным имуществом, </a:t>
            </a:r>
            <a:r>
              <a:rPr lang="ru-RU" sz="1400" dirty="0" smtClean="0">
                <a:cs typeface="Times New Roman" pitchFamily="18" charset="0"/>
              </a:rPr>
              <a:t>доходы </a:t>
            </a:r>
            <a:r>
              <a:rPr lang="ru-RU" sz="1400" dirty="0">
                <a:cs typeface="Times New Roman" pitchFamily="18" charset="0"/>
              </a:rPr>
              <a:t>от продажи материальных и нематериальных активов</a:t>
            </a:r>
          </a:p>
          <a:p>
            <a:pPr algn="ctr"/>
            <a:endParaRPr lang="ru-RU" sz="1400" dirty="0">
              <a:latin typeface="Constantia" pitchFamily="18" charset="0"/>
            </a:endParaRPr>
          </a:p>
        </p:txBody>
      </p:sp>
      <p:sp>
        <p:nvSpPr>
          <p:cNvPr id="19" name="Скругленный прямоугольник 18"/>
          <p:cNvSpPr>
            <a:spLocks noChangeArrowheads="1"/>
          </p:cNvSpPr>
          <p:nvPr/>
        </p:nvSpPr>
        <p:spPr bwMode="auto">
          <a:xfrm>
            <a:off x="6443786" y="2997200"/>
            <a:ext cx="2504951" cy="3384550"/>
          </a:xfrm>
          <a:prstGeom prst="roundRect">
            <a:avLst>
              <a:gd name="adj" fmla="val 16667"/>
            </a:avLst>
          </a:prstGeom>
          <a:solidFill>
            <a:srgbClr val="FFF0C9"/>
          </a:solidFill>
          <a:ln w="25400" algn="ctr">
            <a:solidFill>
              <a:srgbClr val="B07E00"/>
            </a:solidFill>
            <a:round/>
            <a:headEnd/>
            <a:tailEnd/>
          </a:ln>
        </p:spPr>
        <p:txBody>
          <a:bodyPr lIns="91431" tIns="45715" rIns="91431" bIns="45715" anchor="ctr"/>
          <a:lstStyle/>
          <a:p>
            <a:pPr algn="ctr"/>
            <a:r>
              <a:rPr lang="ru-RU" sz="1400" b="1" dirty="0">
                <a:solidFill>
                  <a:srgbClr val="CC0000"/>
                </a:solidFill>
                <a:latin typeface="Constantia" pitchFamily="18" charset="0"/>
              </a:rPr>
              <a:t>БЕЗВОЗМЕЗДНЫЕ ПОСТУПЛЕНИЯ</a:t>
            </a:r>
            <a:r>
              <a:rPr lang="ru-RU" sz="1400" b="1" dirty="0">
                <a:latin typeface="Constantia" pitchFamily="18" charset="0"/>
              </a:rPr>
              <a:t> </a:t>
            </a:r>
            <a:r>
              <a:rPr lang="ru-RU" sz="1400" dirty="0">
                <a:latin typeface="Constantia" pitchFamily="18" charset="0"/>
              </a:rPr>
              <a:t>– средства, которые поступают в бюджет безвозмездно (денежные средства, поступающие из вышестоящего бюджета (например, дотация из областного бюджета), а также безвозмездные перечисления от физических и юридических лиц) </a:t>
            </a:r>
          </a:p>
        </p:txBody>
      </p:sp>
      <p:pic>
        <p:nvPicPr>
          <p:cNvPr id="1028" name="Picture 4" descr="http://krai44.ru/i/news/ekonomikabyudzh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95" y="958851"/>
            <a:ext cx="2137018" cy="160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Скругленный прямоугольник 3"/>
          <p:cNvGrpSpPr>
            <a:grpSpLocks/>
          </p:cNvGrpSpPr>
          <p:nvPr/>
        </p:nvGrpSpPr>
        <p:grpSpPr bwMode="auto">
          <a:xfrm>
            <a:off x="107950" y="0"/>
            <a:ext cx="8832850" cy="854075"/>
            <a:chOff x="73" y="42"/>
            <a:chExt cx="5564" cy="538"/>
          </a:xfrm>
        </p:grpSpPr>
        <p:pic>
          <p:nvPicPr>
            <p:cNvPr id="81925" name="Скругленный прямоугольник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42"/>
              <a:ext cx="5564" cy="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26" name="Text Box 6"/>
            <p:cNvSpPr txBox="1">
              <a:spLocks noChangeArrowheads="1"/>
            </p:cNvSpPr>
            <p:nvPr/>
          </p:nvSpPr>
          <p:spPr bwMode="auto">
            <a:xfrm>
              <a:off x="133" y="139"/>
              <a:ext cx="544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dirty="0"/>
                <a:t>Расходы бюджета</a:t>
              </a:r>
              <a:endParaRPr lang="ru-RU" i="1" dirty="0"/>
            </a:p>
          </p:txBody>
        </p:sp>
      </p:grp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179388" y="765175"/>
            <a:ext cx="87137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dirty="0">
                <a:latin typeface="Arial" charset="0"/>
              </a:rPr>
              <a:t>Выплачиваемые из бюджета денежные средства называются </a:t>
            </a:r>
          </a:p>
          <a:p>
            <a:pPr algn="ctr"/>
            <a:r>
              <a:rPr lang="ru-RU" b="1" dirty="0">
                <a:latin typeface="Arial" charset="0"/>
              </a:rPr>
              <a:t>РАСХОДАМИ БЮДЖЕТА</a:t>
            </a:r>
          </a:p>
        </p:txBody>
      </p:sp>
      <p:sp>
        <p:nvSpPr>
          <p:cNvPr id="81929" name="Прямоугольник 29"/>
          <p:cNvSpPr>
            <a:spLocks noChangeArrowheads="1"/>
          </p:cNvSpPr>
          <p:nvPr/>
        </p:nvSpPr>
        <p:spPr bwMode="auto">
          <a:xfrm>
            <a:off x="971550" y="2636838"/>
            <a:ext cx="22320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/>
          <a:p>
            <a:pPr algn="ctr"/>
            <a:r>
              <a:rPr lang="ru-RU" sz="1300" b="1">
                <a:latin typeface="Constantia" pitchFamily="18" charset="0"/>
              </a:rPr>
              <a:t>на культуру, </a:t>
            </a:r>
          </a:p>
          <a:p>
            <a:pPr algn="ctr"/>
            <a:r>
              <a:rPr lang="ru-RU" sz="1300" b="1">
                <a:latin typeface="Constantia" pitchFamily="18" charset="0"/>
              </a:rPr>
              <a:t>кинематографию</a:t>
            </a:r>
          </a:p>
        </p:txBody>
      </p:sp>
      <p:sp>
        <p:nvSpPr>
          <p:cNvPr id="81930" name="Прямоугольник 35"/>
          <p:cNvSpPr>
            <a:spLocks noChangeArrowheads="1"/>
          </p:cNvSpPr>
          <p:nvPr/>
        </p:nvSpPr>
        <p:spPr bwMode="auto">
          <a:xfrm>
            <a:off x="827088" y="4365625"/>
            <a:ext cx="24479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/>
          <a:p>
            <a:pPr algn="ctr"/>
            <a:r>
              <a:rPr lang="ru-RU" sz="1300" b="1">
                <a:latin typeface="Constantia" pitchFamily="18" charset="0"/>
              </a:rPr>
              <a:t>на жилищно-коммунальное</a:t>
            </a:r>
            <a:r>
              <a:rPr lang="ru-RU" sz="1000" b="1">
                <a:latin typeface="Constantia" pitchFamily="18" charset="0"/>
              </a:rPr>
              <a:t> </a:t>
            </a:r>
            <a:r>
              <a:rPr lang="ru-RU" sz="1300" b="1">
                <a:latin typeface="Constantia" pitchFamily="18" charset="0"/>
              </a:rPr>
              <a:t>хозяйство</a:t>
            </a:r>
          </a:p>
        </p:txBody>
      </p:sp>
      <p:sp>
        <p:nvSpPr>
          <p:cNvPr id="81931" name="Прямоугольник 31"/>
          <p:cNvSpPr>
            <a:spLocks noChangeArrowheads="1"/>
          </p:cNvSpPr>
          <p:nvPr/>
        </p:nvSpPr>
        <p:spPr bwMode="auto">
          <a:xfrm>
            <a:off x="3779838" y="2636838"/>
            <a:ext cx="13684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/>
          <a:p>
            <a:pPr algn="ctr"/>
            <a:r>
              <a:rPr lang="ru-RU" sz="1300" b="1">
                <a:latin typeface="Constantia" pitchFamily="18" charset="0"/>
              </a:rPr>
              <a:t>на образование</a:t>
            </a:r>
          </a:p>
        </p:txBody>
      </p:sp>
      <p:sp>
        <p:nvSpPr>
          <p:cNvPr id="81932" name="Прямоугольник 40"/>
          <p:cNvSpPr>
            <a:spLocks noChangeArrowheads="1"/>
          </p:cNvSpPr>
          <p:nvPr/>
        </p:nvSpPr>
        <p:spPr bwMode="auto">
          <a:xfrm>
            <a:off x="3640593" y="4403749"/>
            <a:ext cx="2016125" cy="4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/>
          <a:p>
            <a:pPr algn="ctr"/>
            <a:r>
              <a:rPr lang="ru-RU" sz="1300" b="1" dirty="0">
                <a:latin typeface="Constantia" pitchFamily="18" charset="0"/>
              </a:rPr>
              <a:t>на </a:t>
            </a:r>
            <a:endParaRPr lang="ru-RU" sz="1300" b="1" dirty="0" smtClean="0">
              <a:latin typeface="Constantia" pitchFamily="18" charset="0"/>
            </a:endParaRPr>
          </a:p>
          <a:p>
            <a:pPr algn="ctr"/>
            <a:r>
              <a:rPr lang="ru-RU" sz="1300" b="1" dirty="0" smtClean="0">
                <a:latin typeface="Constantia" pitchFamily="18" charset="0"/>
              </a:rPr>
              <a:t>благоустройство</a:t>
            </a:r>
            <a:endParaRPr lang="ru-RU" sz="1300" b="1" dirty="0">
              <a:latin typeface="Constantia" pitchFamily="18" charset="0"/>
            </a:endParaRPr>
          </a:p>
        </p:txBody>
      </p:sp>
      <p:sp>
        <p:nvSpPr>
          <p:cNvPr id="81933" name="Прямоугольник 42"/>
          <p:cNvSpPr>
            <a:spLocks noChangeArrowheads="1"/>
          </p:cNvSpPr>
          <p:nvPr/>
        </p:nvSpPr>
        <p:spPr bwMode="auto">
          <a:xfrm>
            <a:off x="6300788" y="2708275"/>
            <a:ext cx="15843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/>
          <a:p>
            <a:pPr algn="ctr"/>
            <a:r>
              <a:rPr lang="ru-RU" sz="1300" b="1">
                <a:latin typeface="Constantia" pitchFamily="18" charset="0"/>
              </a:rPr>
              <a:t>на физическую культуру и спорт</a:t>
            </a:r>
          </a:p>
        </p:txBody>
      </p:sp>
      <p:sp>
        <p:nvSpPr>
          <p:cNvPr id="81934" name="Прямоугольник 26"/>
          <p:cNvSpPr>
            <a:spLocks noChangeArrowheads="1"/>
          </p:cNvSpPr>
          <p:nvPr/>
        </p:nvSpPr>
        <p:spPr bwMode="auto">
          <a:xfrm>
            <a:off x="6444207" y="4365625"/>
            <a:ext cx="2232247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ru-RU" sz="1200" b="1" dirty="0">
                <a:latin typeface="Constantia" pitchFamily="18" charset="0"/>
              </a:rPr>
              <a:t>на общегосударственные вопросы</a:t>
            </a:r>
            <a:r>
              <a:rPr lang="ru-RU" sz="1300" b="1" dirty="0">
                <a:latin typeface="Constantia" pitchFamily="18" charset="0"/>
              </a:rPr>
              <a:t> </a:t>
            </a:r>
          </a:p>
        </p:txBody>
      </p:sp>
      <p:sp>
        <p:nvSpPr>
          <p:cNvPr id="81935" name="Прямоугольник 28"/>
          <p:cNvSpPr>
            <a:spLocks noChangeArrowheads="1"/>
          </p:cNvSpPr>
          <p:nvPr/>
        </p:nvSpPr>
        <p:spPr bwMode="auto">
          <a:xfrm>
            <a:off x="3492500" y="6165850"/>
            <a:ext cx="2160588" cy="4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/>
          <a:p>
            <a:pPr algn="ctr"/>
            <a:r>
              <a:rPr lang="ru-RU" sz="1300" b="1" dirty="0" smtClean="0">
                <a:latin typeface="Constantia" pitchFamily="18" charset="0"/>
              </a:rPr>
              <a:t>На национальную оборону</a:t>
            </a:r>
            <a:endParaRPr lang="ru-RU" sz="1300" b="1" dirty="0">
              <a:latin typeface="Constantia" pitchFamily="18" charset="0"/>
            </a:endParaRPr>
          </a:p>
        </p:txBody>
      </p:sp>
      <p:sp>
        <p:nvSpPr>
          <p:cNvPr id="81936" name="Прямоугольник 44"/>
          <p:cNvSpPr>
            <a:spLocks noChangeArrowheads="1"/>
          </p:cNvSpPr>
          <p:nvPr/>
        </p:nvSpPr>
        <p:spPr bwMode="auto">
          <a:xfrm>
            <a:off x="6152693" y="6035675"/>
            <a:ext cx="2700795" cy="64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ru-RU" sz="1200" b="1" dirty="0" smtClean="0">
                <a:cs typeface="Times New Roman" pitchFamily="18" charset="0"/>
              </a:rPr>
              <a:t>На национальную безопасность </a:t>
            </a:r>
            <a:r>
              <a:rPr lang="ru-RU" sz="1200" b="1" dirty="0">
                <a:cs typeface="Times New Roman" pitchFamily="18" charset="0"/>
              </a:rPr>
              <a:t>и </a:t>
            </a:r>
          </a:p>
          <a:p>
            <a:pPr algn="ctr"/>
            <a:r>
              <a:rPr lang="ru-RU" sz="1200" b="1" dirty="0">
                <a:cs typeface="Times New Roman" pitchFamily="18" charset="0"/>
              </a:rPr>
              <a:t>правоохранительная </a:t>
            </a:r>
          </a:p>
          <a:p>
            <a:pPr algn="ctr"/>
            <a:r>
              <a:rPr lang="ru-RU" sz="1200" b="1" dirty="0" smtClean="0">
                <a:cs typeface="Times New Roman" pitchFamily="18" charset="0"/>
              </a:rPr>
              <a:t>деятельность</a:t>
            </a:r>
            <a:endParaRPr lang="ru-RU" sz="1200" b="1" dirty="0">
              <a:latin typeface="Constantia" pitchFamily="18" charset="0"/>
            </a:endParaRPr>
          </a:p>
        </p:txBody>
      </p:sp>
      <p:sp>
        <p:nvSpPr>
          <p:cNvPr id="81938" name="Прямоугольник 38"/>
          <p:cNvSpPr>
            <a:spLocks noChangeArrowheads="1"/>
          </p:cNvSpPr>
          <p:nvPr/>
        </p:nvSpPr>
        <p:spPr bwMode="auto">
          <a:xfrm>
            <a:off x="1042988" y="6165850"/>
            <a:ext cx="19446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/>
          <a:p>
            <a:pPr algn="ctr"/>
            <a:r>
              <a:rPr lang="ru-RU" sz="1300" b="1">
                <a:latin typeface="Constantia" pitchFamily="18" charset="0"/>
              </a:rPr>
              <a:t>на национальную экономику </a:t>
            </a:r>
          </a:p>
        </p:txBody>
      </p:sp>
      <p:pic>
        <p:nvPicPr>
          <p:cNvPr id="81944" name="Picture 24" descr="оч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141663"/>
            <a:ext cx="2378841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0" name="Picture 2" descr="http://plyos-adm.ru/upload/DSC_00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97000"/>
            <a:ext cx="2807469" cy="131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9342" y="3155951"/>
            <a:ext cx="2470809" cy="124779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0" y="4868863"/>
            <a:ext cx="2817904" cy="1296987"/>
          </a:xfrm>
          <a:prstGeom prst="rect">
            <a:avLst/>
          </a:prstGeom>
        </p:spPr>
      </p:pic>
      <p:pic>
        <p:nvPicPr>
          <p:cNvPr id="35" name="Picture 4" descr="http://ulpressa.ru/wp-content/uploads/old/600PC24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343" y="4896181"/>
            <a:ext cx="2542520" cy="126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110" y="1423833"/>
            <a:ext cx="2331869" cy="1284442"/>
          </a:xfrm>
          <a:prstGeom prst="rect">
            <a:avLst/>
          </a:prstGeom>
        </p:spPr>
      </p:pic>
      <p:pic>
        <p:nvPicPr>
          <p:cNvPr id="3074" name="Picture 2" descr="http://edu.tltsu.ru/sites/sites_content/site102/html/media9526/1_416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02" y="4758521"/>
            <a:ext cx="2266008" cy="131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 descr="https://im0-tub-ru.yandex.net/i?id=7bde7ccf0f65c26d502200f3cf8cdb9f&amp;n=33&amp;h=215&amp;w=323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60" y="3101360"/>
            <a:ext cx="2237420" cy="117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www.prodlenka.org/images/2015/new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40" y="1346507"/>
            <a:ext cx="1910326" cy="128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179388" y="0"/>
            <a:ext cx="8832850" cy="692150"/>
            <a:chOff x="73" y="142"/>
            <a:chExt cx="5564" cy="530"/>
          </a:xfrm>
        </p:grpSpPr>
        <p:pic>
          <p:nvPicPr>
            <p:cNvPr id="117769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7770" name="Text Box 10"/>
            <p:cNvSpPr txBox="1">
              <a:spLocks noChangeArrowheads="1"/>
            </p:cNvSpPr>
            <p:nvPr/>
          </p:nvSpPr>
          <p:spPr bwMode="auto">
            <a:xfrm>
              <a:off x="135" y="186"/>
              <a:ext cx="5444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/>
                <a:t>Исполнение бюджета</a:t>
              </a:r>
              <a:endParaRPr lang="ru-RU" sz="2400" dirty="0"/>
            </a:p>
          </p:txBody>
        </p:sp>
      </p:grpSp>
      <p:sp>
        <p:nvSpPr>
          <p:cNvPr id="117772" name="Rectangle 12"/>
          <p:cNvSpPr>
            <a:spLocks noChangeArrowheads="1"/>
          </p:cNvSpPr>
          <p:nvPr/>
        </p:nvSpPr>
        <p:spPr bwMode="auto">
          <a:xfrm>
            <a:off x="395288" y="692150"/>
            <a:ext cx="8497887" cy="1089529"/>
          </a:xfrm>
          <a:prstGeom prst="rect">
            <a:avLst/>
          </a:prstGeom>
          <a:gradFill rotWithShape="1">
            <a:gsLst>
              <a:gs pos="0">
                <a:srgbClr val="33CCFF">
                  <a:alpha val="63000"/>
                </a:srgbClr>
              </a:gs>
              <a:gs pos="100000">
                <a:srgbClr val="CCECFF">
                  <a:alpha val="50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b="1" dirty="0" smtClean="0">
                <a:solidFill>
                  <a:srgbClr val="003366"/>
                </a:solidFill>
              </a:rPr>
              <a:t>           Непосредственное </a:t>
            </a:r>
            <a:r>
              <a:rPr lang="ru-RU" b="1" dirty="0">
                <a:solidFill>
                  <a:srgbClr val="003366"/>
                </a:solidFill>
              </a:rPr>
              <a:t>исполнение бюджета возложено на </a:t>
            </a:r>
            <a:r>
              <a:rPr lang="ru-RU" b="1" dirty="0" smtClean="0">
                <a:solidFill>
                  <a:srgbClr val="003366"/>
                </a:solidFill>
              </a:rPr>
              <a:t>Администрацию Плёсского городского поселения, которая </a:t>
            </a:r>
            <a:r>
              <a:rPr lang="ru-RU" b="1" dirty="0">
                <a:solidFill>
                  <a:srgbClr val="003366"/>
                </a:solidFill>
              </a:rPr>
              <a:t>формирует доходную и расходную части бюджета, распределяет </a:t>
            </a:r>
            <a:r>
              <a:rPr lang="ru-RU" b="1" dirty="0" smtClean="0">
                <a:solidFill>
                  <a:srgbClr val="003366"/>
                </a:solidFill>
              </a:rPr>
              <a:t>ассигнования </a:t>
            </a:r>
            <a:r>
              <a:rPr lang="ru-RU" b="1" dirty="0">
                <a:solidFill>
                  <a:srgbClr val="003366"/>
                </a:solidFill>
              </a:rPr>
              <a:t>по распорядителям средств и осуществляет контроль за их </a:t>
            </a:r>
            <a:r>
              <a:rPr lang="ru-RU" b="1" dirty="0" smtClean="0">
                <a:solidFill>
                  <a:srgbClr val="003366"/>
                </a:solidFill>
              </a:rPr>
              <a:t>расходованием</a:t>
            </a:r>
            <a:r>
              <a:rPr lang="ru-RU" b="1" dirty="0">
                <a:solidFill>
                  <a:srgbClr val="003366"/>
                </a:solidFill>
              </a:rPr>
              <a:t>.</a:t>
            </a:r>
            <a:r>
              <a:rPr lang="ru-RU" dirty="0" smtClean="0">
                <a:solidFill>
                  <a:srgbClr val="003366"/>
                </a:solidFill>
              </a:rPr>
              <a:t>         </a:t>
            </a:r>
            <a:endParaRPr lang="ru-RU" dirty="0">
              <a:solidFill>
                <a:srgbClr val="003366"/>
              </a:solidFill>
            </a:endParaRPr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364435" y="1880930"/>
            <a:ext cx="8497887" cy="1200329"/>
          </a:xfrm>
          <a:prstGeom prst="rect">
            <a:avLst/>
          </a:prstGeom>
          <a:gradFill rotWithShape="1">
            <a:gsLst>
              <a:gs pos="0">
                <a:srgbClr val="99CCFF">
                  <a:alpha val="60001"/>
                </a:srgbClr>
              </a:gs>
              <a:gs pos="100000">
                <a:srgbClr val="FFCC66">
                  <a:alpha val="56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b="1" dirty="0">
                <a:solidFill>
                  <a:srgbClr val="990033"/>
                </a:solidFill>
              </a:rPr>
              <a:t>         </a:t>
            </a:r>
            <a:r>
              <a:rPr lang="ru-RU" b="1" dirty="0"/>
              <a:t>По результатам оценки Департамента финансов Ивановской области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b="1" dirty="0"/>
              <a:t>в соответствии с постановлением Правительства Ивановской области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b="1" dirty="0"/>
              <a:t>управление бюджетом в </a:t>
            </a:r>
            <a:r>
              <a:rPr lang="ru-RU" b="1" dirty="0" smtClean="0"/>
              <a:t>Плёсском городском поселении соответствует </a:t>
            </a:r>
            <a:r>
              <a:rPr lang="ru-RU" b="1" dirty="0"/>
              <a:t>I степени качества!</a:t>
            </a: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395288" y="3437871"/>
            <a:ext cx="8497887" cy="1200329"/>
          </a:xfrm>
          <a:prstGeom prst="rect">
            <a:avLst/>
          </a:prstGeom>
          <a:gradFill rotWithShape="1">
            <a:gsLst>
              <a:gs pos="0">
                <a:srgbClr val="FFFFCC">
                  <a:alpha val="59000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990033"/>
                </a:solidFill>
              </a:rPr>
              <a:t>         </a:t>
            </a:r>
            <a:r>
              <a:rPr lang="ru-RU" b="1" dirty="0"/>
              <a:t>Кассовое исполнение бюджета </a:t>
            </a:r>
            <a:r>
              <a:rPr lang="ru-RU" b="1" dirty="0" smtClean="0"/>
              <a:t>осуществлял Отдел </a:t>
            </a:r>
            <a:r>
              <a:rPr lang="ru-RU" b="1" dirty="0"/>
              <a:t>№16 Управления Федерального Казначейства по Ивановской </a:t>
            </a:r>
            <a:r>
              <a:rPr lang="ru-RU" b="1" dirty="0" smtClean="0"/>
              <a:t>области (г. Приволжск), с декабря 2016г. кассовое обслуживание осуществляет Отдел № </a:t>
            </a:r>
            <a:r>
              <a:rPr lang="ru-RU" b="1" dirty="0"/>
              <a:t>4 Управления Федерального Казначейства по Ивановской </a:t>
            </a:r>
            <a:r>
              <a:rPr lang="ru-RU" b="1" dirty="0" smtClean="0"/>
              <a:t>области (г. Фурманов)</a:t>
            </a:r>
            <a:endParaRPr lang="ru-RU" b="1" dirty="0"/>
          </a:p>
        </p:txBody>
      </p:sp>
      <p:pic>
        <p:nvPicPr>
          <p:cNvPr id="2050" name="Picture 2" descr="http://lada.fm/uploads/posts/2013-12/1387446954_880211_1_org_b821387760z.1_20130921142941_000_g5g1acefm.1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994813"/>
            <a:ext cx="2376264" cy="15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792088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Итоги исполнения бюджета за 2016 год</a:t>
            </a:r>
            <a:endParaRPr lang="ru-RU" sz="28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1762625"/>
              </p:ext>
            </p:extLst>
          </p:nvPr>
        </p:nvGraphicFramePr>
        <p:xfrm>
          <a:off x="179512" y="1412775"/>
          <a:ext cx="8712968" cy="4463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1512168"/>
                <a:gridCol w="1512168"/>
                <a:gridCol w="1512168"/>
                <a:gridCol w="1656184"/>
              </a:tblGrid>
              <a:tr h="25232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Утверждено на </a:t>
                      </a: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2016год, тыс. руб.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Исполнено в </a:t>
                      </a: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2016 </a:t>
                      </a:r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году</a:t>
                      </a: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6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Тыс.руб.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 % к бюджетным назначениям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Процент исполнения к 2015 </a:t>
                      </a:r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году</a:t>
                      </a: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, %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7569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Налоговые и неналоговые доходы,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35 416,24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36 131,91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102,02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60,57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5046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Безвозмездные поступления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931,02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926,72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99,54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2,23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5046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Всего доходов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36 347,26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37 058, 63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101,96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36,63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116787">
                <a:tc>
                  <a:txBody>
                    <a:bodyPr/>
                    <a:lstStyle/>
                    <a:p>
                      <a:pPr algn="ctr" fontAlgn="t"/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3669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Всего расходов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42 591,67 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41 612,24 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97,7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38,43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8410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Дефицит (-)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Профицит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 (+)</a:t>
                      </a:r>
                      <a:endParaRPr lang="ru-RU" sz="1800" b="1" i="0" u="none" strike="noStrike" dirty="0" smtClean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-6 244,41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-4 553,61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85,7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146,8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470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87000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251520" y="0"/>
            <a:ext cx="8892481" cy="854075"/>
            <a:chOff x="73" y="88"/>
            <a:chExt cx="5760" cy="538"/>
          </a:xfrm>
        </p:grpSpPr>
        <p:pic>
          <p:nvPicPr>
            <p:cNvPr id="25601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88"/>
              <a:ext cx="5564" cy="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02" name="Text Box 2"/>
            <p:cNvSpPr txBox="1">
              <a:spLocks noChangeArrowheads="1"/>
            </p:cNvSpPr>
            <p:nvPr/>
          </p:nvSpPr>
          <p:spPr bwMode="auto">
            <a:xfrm>
              <a:off x="133" y="184"/>
              <a:ext cx="570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3600" dirty="0"/>
                <a:t>Структура доходов </a:t>
              </a:r>
              <a:r>
                <a:rPr lang="ru-RU" sz="3600" dirty="0" smtClean="0"/>
                <a:t>бюджета в 2016 году</a:t>
              </a:r>
              <a:endParaRPr lang="ru-RU" sz="3600" dirty="0"/>
            </a:p>
          </p:txBody>
        </p:sp>
      </p:grpSp>
      <p:sp>
        <p:nvSpPr>
          <p:cNvPr id="103050" name="Control 1674"/>
          <p:cNvSpPr>
            <a:spLocks noRot="1" noChangeArrowheads="1" noChangeShapeType="1" noTextEdit="1"/>
          </p:cNvSpPr>
          <p:nvPr/>
        </p:nvSpPr>
        <p:spPr bwMode="auto">
          <a:xfrm>
            <a:off x="7534275" y="2984500"/>
            <a:ext cx="2305050" cy="1657350"/>
          </a:xfrm>
          <a:prstGeom prst="rect">
            <a:avLst/>
          </a:prstGeom>
          <a:noFill/>
          <a:ln w="1"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049" name="Control 1673"/>
          <p:cNvSpPr>
            <a:spLocks noRot="1" noChangeArrowheads="1" noChangeShapeType="1" noTextEdit="1"/>
          </p:cNvSpPr>
          <p:nvPr/>
        </p:nvSpPr>
        <p:spPr bwMode="auto">
          <a:xfrm>
            <a:off x="7543800" y="1165225"/>
            <a:ext cx="2286000" cy="1819275"/>
          </a:xfrm>
          <a:prstGeom prst="rect">
            <a:avLst/>
          </a:prstGeom>
          <a:noFill/>
          <a:ln w="1"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601" name="Control 2225"/>
          <p:cNvSpPr>
            <a:spLocks noRot="1" noChangeArrowheads="1" noChangeShapeType="1" noTextEdit="1"/>
          </p:cNvSpPr>
          <p:nvPr/>
        </p:nvSpPr>
        <p:spPr bwMode="auto">
          <a:xfrm>
            <a:off x="7642225" y="3738563"/>
            <a:ext cx="2305050" cy="1657350"/>
          </a:xfrm>
          <a:prstGeom prst="rect">
            <a:avLst/>
          </a:prstGeom>
          <a:noFill/>
          <a:ln w="1"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602" name="Control 2226"/>
          <p:cNvSpPr>
            <a:spLocks noRot="1" noChangeArrowheads="1" noChangeShapeType="1" noTextEdit="1"/>
          </p:cNvSpPr>
          <p:nvPr/>
        </p:nvSpPr>
        <p:spPr bwMode="auto">
          <a:xfrm>
            <a:off x="7632700" y="1400175"/>
            <a:ext cx="2286000" cy="1819275"/>
          </a:xfrm>
          <a:prstGeom prst="rect">
            <a:avLst/>
          </a:prstGeom>
          <a:noFill/>
          <a:ln w="1"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104126" name="Group 27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631534"/>
              </p:ext>
            </p:extLst>
          </p:nvPr>
        </p:nvGraphicFramePr>
        <p:xfrm>
          <a:off x="179513" y="854075"/>
          <a:ext cx="8856982" cy="5859994"/>
        </p:xfrm>
        <a:graphic>
          <a:graphicData uri="http://schemas.openxmlformats.org/drawingml/2006/table">
            <a:tbl>
              <a:tblPr/>
              <a:tblGrid>
                <a:gridCol w="2708824"/>
                <a:gridCol w="1097886"/>
                <a:gridCol w="1097886"/>
                <a:gridCol w="3952386"/>
              </a:tblGrid>
              <a:tr h="3214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(в  тыс. руб.)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-52"/>
                        </a:rPr>
                        <a:t>2016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доходы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34 386, 67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92,79%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1 745, 24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4,71%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926, 72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37 058, 63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доходы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34 386,67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24 721,16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71,89%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по подакцизным товарам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594,05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1,73%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318,43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0,93%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0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8 753,03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25,45%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8265"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306627297"/>
              </p:ext>
            </p:extLst>
          </p:nvPr>
        </p:nvGraphicFramePr>
        <p:xfrm>
          <a:off x="5355553" y="854075"/>
          <a:ext cx="3453458" cy="3072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4054787410"/>
              </p:ext>
            </p:extLst>
          </p:nvPr>
        </p:nvGraphicFramePr>
        <p:xfrm>
          <a:off x="5220072" y="2492896"/>
          <a:ext cx="3612778" cy="4365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179388" y="0"/>
            <a:ext cx="8832850" cy="854075"/>
            <a:chOff x="73" y="88"/>
            <a:chExt cx="5564" cy="538"/>
          </a:xfrm>
        </p:grpSpPr>
        <p:pic>
          <p:nvPicPr>
            <p:cNvPr id="104453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88"/>
              <a:ext cx="5564" cy="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454" name="Text Box 6"/>
            <p:cNvSpPr txBox="1">
              <a:spLocks noChangeArrowheads="1"/>
            </p:cNvSpPr>
            <p:nvPr/>
          </p:nvSpPr>
          <p:spPr bwMode="auto">
            <a:xfrm>
              <a:off x="133" y="184"/>
              <a:ext cx="544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3600" dirty="0"/>
                <a:t>Структура доходов </a:t>
              </a:r>
              <a:r>
                <a:rPr lang="ru-RU" sz="3600" dirty="0" smtClean="0"/>
                <a:t>бюджета в 2016 году</a:t>
              </a:r>
              <a:endParaRPr lang="ru-RU" sz="3600" dirty="0"/>
            </a:p>
          </p:txBody>
        </p:sp>
      </p:grpSp>
      <p:sp>
        <p:nvSpPr>
          <p:cNvPr id="104456" name="Control 8"/>
          <p:cNvSpPr>
            <a:spLocks noRot="1" noChangeArrowheads="1" noChangeShapeType="1" noTextEdit="1"/>
          </p:cNvSpPr>
          <p:nvPr/>
        </p:nvSpPr>
        <p:spPr bwMode="auto">
          <a:xfrm>
            <a:off x="7059613" y="1328738"/>
            <a:ext cx="2257425" cy="2066925"/>
          </a:xfrm>
          <a:prstGeom prst="rect">
            <a:avLst/>
          </a:prstGeom>
          <a:noFill/>
          <a:ln w="1"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4455" name="Control 7"/>
          <p:cNvSpPr>
            <a:spLocks noRot="1" noChangeArrowheads="1" noChangeShapeType="1" noTextEdit="1"/>
          </p:cNvSpPr>
          <p:nvPr/>
        </p:nvSpPr>
        <p:spPr bwMode="auto">
          <a:xfrm>
            <a:off x="6992938" y="4224338"/>
            <a:ext cx="2333625" cy="1104900"/>
          </a:xfrm>
          <a:prstGeom prst="rect">
            <a:avLst/>
          </a:prstGeom>
          <a:noFill/>
          <a:ln w="1"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4941" name="Control 493"/>
          <p:cNvSpPr>
            <a:spLocks noRot="1" noChangeArrowheads="1" noChangeShapeType="1" noTextEdit="1"/>
          </p:cNvSpPr>
          <p:nvPr/>
        </p:nvSpPr>
        <p:spPr bwMode="auto">
          <a:xfrm>
            <a:off x="7037388" y="1682750"/>
            <a:ext cx="2257425" cy="2066925"/>
          </a:xfrm>
          <a:prstGeom prst="rect">
            <a:avLst/>
          </a:prstGeom>
          <a:noFill/>
          <a:ln w="1"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4940" name="Control 492"/>
          <p:cNvSpPr>
            <a:spLocks noRot="1" noChangeArrowheads="1" noChangeShapeType="1" noTextEdit="1"/>
          </p:cNvSpPr>
          <p:nvPr/>
        </p:nvSpPr>
        <p:spPr bwMode="auto">
          <a:xfrm>
            <a:off x="6970713" y="4575175"/>
            <a:ext cx="2333625" cy="1104900"/>
          </a:xfrm>
          <a:prstGeom prst="rect">
            <a:avLst/>
          </a:prstGeom>
          <a:noFill/>
          <a:ln w="1"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569170"/>
              </p:ext>
            </p:extLst>
          </p:nvPr>
        </p:nvGraphicFramePr>
        <p:xfrm>
          <a:off x="755576" y="980728"/>
          <a:ext cx="4248472" cy="4218282"/>
        </p:xfrm>
        <a:graphic>
          <a:graphicData uri="http://schemas.openxmlformats.org/drawingml/2006/table">
            <a:tbl>
              <a:tblPr/>
              <a:tblGrid>
                <a:gridCol w="1368152"/>
                <a:gridCol w="936104"/>
                <a:gridCol w="864096"/>
                <a:gridCol w="1080120"/>
              </a:tblGrid>
              <a:tr h="801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Неналоговые доходы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План, </a:t>
                      </a:r>
                    </a:p>
                    <a:p>
                      <a:pPr algn="ctr" fontAlgn="ctr"/>
                      <a:r>
                        <a:rPr lang="ru-RU" sz="11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тыс. руб.</a:t>
                      </a:r>
                      <a:endParaRPr lang="ru-RU" sz="1100" b="1" i="1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Факт, </a:t>
                      </a:r>
                    </a:p>
                    <a:p>
                      <a:pPr algn="ctr" fontAlgn="ctr"/>
                      <a:r>
                        <a:rPr lang="ru-RU" sz="1100" b="1" i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тыс. руб.</a:t>
                      </a:r>
                      <a:endParaRPr lang="ru-RU" sz="1100" b="1" i="1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Процент исполнения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Доходы от использования имущества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1 158,18</a:t>
                      </a:r>
                      <a:endParaRPr lang="ru-RU" sz="1000" b="1" i="0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1 005,30</a:t>
                      </a:r>
                      <a:endParaRPr lang="ru-RU" sz="1000" b="1" i="0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86,8</a:t>
                      </a:r>
                      <a:endParaRPr lang="ru-RU" sz="1000" b="1" i="0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Доходы от оказания платных услуг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360,00</a:t>
                      </a:r>
                      <a:endParaRPr lang="ru-RU" sz="1000" b="1" i="0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330,99</a:t>
                      </a:r>
                      <a:endParaRPr lang="ru-RU" sz="1000" b="1" i="0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91,94</a:t>
                      </a:r>
                      <a:endParaRPr lang="ru-RU" sz="1000" b="1" i="0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Доходы от продажи муниципального имущества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0</a:t>
                      </a:r>
                      <a:endParaRPr lang="ru-RU" sz="1000" b="1" i="0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23,0</a:t>
                      </a:r>
                      <a:endParaRPr lang="ru-RU" sz="1000" b="1" i="0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0</a:t>
                      </a:r>
                      <a:endParaRPr lang="ru-RU" sz="1000" b="1" i="0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Доходы от продажи земельных участков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67,56</a:t>
                      </a:r>
                      <a:endParaRPr lang="ru-RU" sz="1000" b="1" i="0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67,55</a:t>
                      </a:r>
                      <a:endParaRPr lang="ru-RU" sz="1000" b="1" i="0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99,99</a:t>
                      </a:r>
                      <a:endParaRPr lang="ru-RU" sz="1000" b="1" i="0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8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Прочие поступления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50,00</a:t>
                      </a:r>
                      <a:endParaRPr lang="ru-RU" sz="1000" b="1" i="0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50,00</a:t>
                      </a:r>
                      <a:endParaRPr lang="ru-RU" sz="1000" b="1" i="0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8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Прочие неналоговые доходы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300,00</a:t>
                      </a:r>
                      <a:endParaRPr lang="ru-RU" sz="1000" b="1" i="0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268,41</a:t>
                      </a:r>
                      <a:endParaRPr lang="ru-RU" sz="1000" b="1" i="0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89,47</a:t>
                      </a:r>
                      <a:endParaRPr lang="ru-RU" sz="1000" b="1" i="0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8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Итого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1 935,74</a:t>
                      </a:r>
                      <a:endParaRPr lang="ru-RU" sz="1000" b="1" i="0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1 745,24</a:t>
                      </a:r>
                      <a:endParaRPr lang="ru-RU" sz="1000" b="1" i="0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90,16</a:t>
                      </a:r>
                      <a:endParaRPr lang="ru-RU" sz="1000" b="1" i="0" u="none" strike="noStrike" dirty="0">
                        <a:solidFill>
                          <a:srgbClr val="0033CC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4181848"/>
              </p:ext>
            </p:extLst>
          </p:nvPr>
        </p:nvGraphicFramePr>
        <p:xfrm>
          <a:off x="4764837" y="854074"/>
          <a:ext cx="4248472" cy="5887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6233</TotalTime>
  <Words>2655</Words>
  <Application>Microsoft Office PowerPoint</Application>
  <PresentationFormat>Экран (4:3)</PresentationFormat>
  <Paragraphs>414</Paragraphs>
  <Slides>32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2" baseType="lpstr">
      <vt:lpstr>Arial</vt:lpstr>
      <vt:lpstr>Arial Cyr</vt:lpstr>
      <vt:lpstr>Calibri</vt:lpstr>
      <vt:lpstr>Constantia</vt:lpstr>
      <vt:lpstr>Garamond</vt:lpstr>
      <vt:lpstr>Times New Roman</vt:lpstr>
      <vt:lpstr>Trebuchet MS</vt:lpstr>
      <vt:lpstr>Wingdings 2</vt:lpstr>
      <vt:lpstr>Wingdings 3</vt:lpstr>
      <vt:lpstr>Грань</vt:lpstr>
      <vt:lpstr>Отчет об исполнении бюджета за 2016 год 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Итоги исполнения бюджета за 2016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В 2016 году зарегистрировано Многоотраслевое муниципальное унитарное предприятие жилищно-коммунального хозяйства «Плёс», учредителем которого является Администрация Плёсского городского поселения с внесением уставного капитала в размере 418 000,00 руб. Предприятие приступило к работе  с августа 2016г. Экономия бюджетных средств в 2016 году составила более 3  миллионов рублей.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</vt:lpstr>
      <vt:lpstr>  </vt:lpstr>
      <vt:lpstr>Презентация PowerPoint</vt:lpstr>
    </vt:vector>
  </TitlesOfParts>
  <Company>Кировская область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skutina</dc:creator>
  <cp:lastModifiedBy>Ples</cp:lastModifiedBy>
  <cp:revision>369</cp:revision>
  <cp:lastPrinted>2017-03-14T12:31:19Z</cp:lastPrinted>
  <dcterms:created xsi:type="dcterms:W3CDTF">2013-11-12T07:49:12Z</dcterms:created>
  <dcterms:modified xsi:type="dcterms:W3CDTF">2017-03-16T13:19:23Z</dcterms:modified>
</cp:coreProperties>
</file>