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84" r:id="rId4"/>
    <p:sldId id="258" r:id="rId5"/>
    <p:sldId id="285" r:id="rId6"/>
    <p:sldId id="293" r:id="rId7"/>
    <p:sldId id="294" r:id="rId8"/>
    <p:sldId id="264" r:id="rId9"/>
    <p:sldId id="290" r:id="rId10"/>
    <p:sldId id="311" r:id="rId11"/>
    <p:sldId id="266" r:id="rId12"/>
    <p:sldId id="271" r:id="rId13"/>
    <p:sldId id="279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72" r:id="rId23"/>
    <p:sldId id="303" r:id="rId24"/>
    <p:sldId id="304" r:id="rId25"/>
    <p:sldId id="286" r:id="rId26"/>
    <p:sldId id="305" r:id="rId27"/>
    <p:sldId id="306" r:id="rId28"/>
    <p:sldId id="313" r:id="rId29"/>
    <p:sldId id="308" r:id="rId30"/>
    <p:sldId id="282" r:id="rId31"/>
    <p:sldId id="287" r:id="rId32"/>
    <p:sldId id="312" r:id="rId33"/>
    <p:sldId id="310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33CC"/>
    <a:srgbClr val="FFFFCC"/>
    <a:srgbClr val="FFCC66"/>
    <a:srgbClr val="FFFFFF"/>
    <a:srgbClr val="66CCFF"/>
    <a:srgbClr val="CC0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1" autoAdjust="0"/>
    <p:restoredTop sz="93614" autoAdjust="0"/>
  </p:normalViewPr>
  <p:slideViewPr>
    <p:cSldViewPr>
      <p:cViewPr varScale="1">
        <p:scale>
          <a:sx n="86" d="100"/>
          <a:sy n="86" d="100"/>
        </p:scale>
        <p:origin x="6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8.9975650853608855E-2"/>
          <c:y val="3.2632634751310202E-2"/>
          <c:w val="0.82755457726919246"/>
          <c:h val="0.85011157009082783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Лист1!$B$1:$B$4</c:f>
              <c:numCache>
                <c:formatCode>0.00</c:formatCode>
                <c:ptCount val="4"/>
                <c:pt idx="0">
                  <c:v>63.747240745509004</c:v>
                </c:pt>
                <c:pt idx="1">
                  <c:v>1.0932428043934261</c:v>
                </c:pt>
                <c:pt idx="2">
                  <c:v>5.1587139436305085</c:v>
                </c:pt>
                <c:pt idx="3">
                  <c:v>30.000802506467046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15811243709606551"/>
          <c:w val="5.6795931758530184E-2"/>
          <c:h val="0.82024104470211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val>
            <c:numRef>
              <c:f>Лист1!$A$1:$A$3</c:f>
              <c:numCache>
                <c:formatCode>#,##0.00</c:formatCode>
                <c:ptCount val="3"/>
                <c:pt idx="0">
                  <c:v>38155206.539999999</c:v>
                </c:pt>
                <c:pt idx="1">
                  <c:v>21501520.649999999</c:v>
                </c:pt>
                <c:pt idx="2">
                  <c:v>41513989.859999999</c:v>
                </c:pt>
              </c:numCache>
            </c:numRef>
          </c:val>
        </c:ser>
        <c:ser>
          <c:idx val="1"/>
          <c:order val="1"/>
          <c:explosion val="25"/>
          <c:val>
            <c:numRef>
              <c:f>Лист1!$B$1:$B$3</c:f>
              <c:numCache>
                <c:formatCode>0.00</c:formatCode>
                <c:ptCount val="3"/>
                <c:pt idx="0">
                  <c:v>37.713685987955543</c:v>
                </c:pt>
                <c:pt idx="1">
                  <c:v>21.252711532501689</c:v>
                </c:pt>
                <c:pt idx="2">
                  <c:v>41.033602479542772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l"/>
      <c:layout>
        <c:manualLayout>
          <c:xMode val="edge"/>
          <c:yMode val="edge"/>
          <c:x val="2.0350302957791014E-2"/>
          <c:y val="0"/>
          <c:w val="7.4802586037448826E-2"/>
          <c:h val="0.54997420787193341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Лист1!$B$1:$B$4</c:f>
              <c:numCache>
                <c:formatCode>0.00</c:formatCode>
                <c:ptCount val="4"/>
                <c:pt idx="0">
                  <c:v>63.747240745509004</c:v>
                </c:pt>
                <c:pt idx="1">
                  <c:v>1.0932428043934261</c:v>
                </c:pt>
                <c:pt idx="2">
                  <c:v>5.1587139436305085</c:v>
                </c:pt>
                <c:pt idx="3">
                  <c:v>30.000802506467046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2092957130358632E-2"/>
          <c:y val="9.8378536016331272E-2"/>
          <c:w val="5.6795931758530184E-2"/>
          <c:h val="0.340279965004374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'Приложение №1 Доходы'!$J$40</c:f>
              <c:strCache>
                <c:ptCount val="1"/>
                <c:pt idx="0">
                  <c:v>Факт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6"/>
              <c:layout>
                <c:manualLayout>
                  <c:x val="8.1242672790901138E-2"/>
                  <c:y val="-0.19715621471291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30555555555554"/>
                      <c:h val="9.429924803863221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'Приложение №1 Доходы'!$I$41:$I$47</c:f>
              <c:strCache>
                <c:ptCount val="7"/>
                <c:pt idx="0">
                  <c:v>Доходы от использования имущества</c:v>
                </c:pt>
                <c:pt idx="1">
                  <c:v>Доходы от оказания платных услуг</c:v>
                </c:pt>
                <c:pt idx="2">
                  <c:v>Доходы от продажи муниципального имущества</c:v>
                </c:pt>
                <c:pt idx="3">
                  <c:v>Доходы от продажи земельных участков</c:v>
                </c:pt>
                <c:pt idx="4">
                  <c:v>Прочие поступления</c:v>
                </c:pt>
                <c:pt idx="5">
                  <c:v>Прочие неналоговые доходы</c:v>
                </c:pt>
                <c:pt idx="6">
                  <c:v>Итого</c:v>
                </c:pt>
              </c:strCache>
            </c:strRef>
          </c:cat>
          <c:val>
            <c:numRef>
              <c:f>'Приложение №1 Доходы'!$J$41:$J$47</c:f>
              <c:numCache>
                <c:formatCode>#,##0.00</c:formatCode>
                <c:ptCount val="7"/>
                <c:pt idx="0">
                  <c:v>3167093.7399999998</c:v>
                </c:pt>
                <c:pt idx="1">
                  <c:v>5400</c:v>
                </c:pt>
                <c:pt idx="2">
                  <c:v>15600000</c:v>
                </c:pt>
                <c:pt idx="3">
                  <c:v>2544950.36</c:v>
                </c:pt>
                <c:pt idx="4">
                  <c:v>87986.05</c:v>
                </c:pt>
                <c:pt idx="5">
                  <c:v>96090.5</c:v>
                </c:pt>
                <c:pt idx="6">
                  <c:v>21501520.649999999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14370078740157"/>
          <c:y val="0.43228783902012241"/>
          <c:w val="0.54993482064741905"/>
          <c:h val="0.53993438320209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972222222222223"/>
          <c:y val="0.20585871540712289"/>
          <c:w val="0.81388888888888888"/>
          <c:h val="0.6096244570191155"/>
        </c:manualLayout>
      </c:layout>
      <c:pie3DChart>
        <c:varyColors val="1"/>
        <c:ser>
          <c:idx val="0"/>
          <c:order val="0"/>
          <c:tx>
            <c:strRef>
              <c:f>'Приложение №1 Доходы'!$J$48</c:f>
              <c:strCache>
                <c:ptCount val="1"/>
                <c:pt idx="0">
                  <c:v>Факт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271469816272966"/>
                  <c:y val="3.82600612423447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754943132108487"/>
                  <c:y val="-5.61380869058034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0555664916885389"/>
                  <c:y val="-1.09991980169145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'Приложение №1 Доходы'!$I$49:$I$52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'Приложение №1 Доходы'!$J$49:$J$52</c:f>
              <c:numCache>
                <c:formatCode>#,##0.00</c:formatCode>
                <c:ptCount val="4"/>
                <c:pt idx="0">
                  <c:v>1982175</c:v>
                </c:pt>
                <c:pt idx="1">
                  <c:v>39033602.730000004</c:v>
                </c:pt>
                <c:pt idx="2">
                  <c:v>496437.12999999523</c:v>
                </c:pt>
                <c:pt idx="3">
                  <c:v>1800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414129483814522"/>
          <c:y val="5.523641634347945E-2"/>
          <c:w val="0.6443600174978128"/>
          <c:h val="0.46903396403807734"/>
        </c:manualLayout>
      </c:layout>
      <c:area3DChart>
        <c:grouping val="stacked"/>
        <c:varyColors val="0"/>
        <c:ser>
          <c:idx val="0"/>
          <c:order val="0"/>
          <c:cat>
            <c:strRef>
              <c:f>Лист1!$A$25:$A$37</c:f>
              <c:strCache>
                <c:ptCount val="13"/>
                <c:pt idx="0">
                  <c:v>Физкультура и спорт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Образование</c:v>
                </c:pt>
                <c:pt idx="4">
                  <c:v>Жилищное хозяйство</c:v>
                </c:pt>
                <c:pt idx="5">
                  <c:v>Коммунальное хозяйство</c:v>
                </c:pt>
                <c:pt idx="6">
                  <c:v>Национальная экономика</c:v>
                </c:pt>
                <c:pt idx="7">
                  <c:v>Национальная безопасность и правоохранительная деятельность</c:v>
                </c:pt>
                <c:pt idx="8">
                  <c:v>Национальная оборона</c:v>
                </c:pt>
                <c:pt idx="9">
                  <c:v>Общегосударственные вопросы</c:v>
                </c:pt>
                <c:pt idx="10">
                  <c:v>Благоустройство </c:v>
                </c:pt>
                <c:pt idx="11">
                  <c:v>Молодёжная политика</c:v>
                </c:pt>
                <c:pt idx="12">
                  <c:v>Прочие непрограммные расходы</c:v>
                </c:pt>
              </c:strCache>
            </c:strRef>
          </c:cat>
          <c:val>
            <c:numRef>
              <c:f>Лист1!$B$25:$B$37</c:f>
              <c:numCache>
                <c:formatCode>#,##0.00</c:formatCode>
                <c:ptCount val="13"/>
                <c:pt idx="0">
                  <c:v>81995.03</c:v>
                </c:pt>
                <c:pt idx="1">
                  <c:v>205253.89</c:v>
                </c:pt>
                <c:pt idx="2">
                  <c:v>10585736.49</c:v>
                </c:pt>
                <c:pt idx="3">
                  <c:v>12500</c:v>
                </c:pt>
                <c:pt idx="4">
                  <c:v>33314516.960000001</c:v>
                </c:pt>
                <c:pt idx="5">
                  <c:v>2506143.83</c:v>
                </c:pt>
                <c:pt idx="6">
                  <c:v>42008513.899999999</c:v>
                </c:pt>
                <c:pt idx="7">
                  <c:v>392725.2</c:v>
                </c:pt>
                <c:pt idx="8">
                  <c:v>147300</c:v>
                </c:pt>
                <c:pt idx="9">
                  <c:v>8011464.0299999993</c:v>
                </c:pt>
                <c:pt idx="10">
                  <c:v>10326073.439999999</c:v>
                </c:pt>
                <c:pt idx="11">
                  <c:v>14990.06</c:v>
                </c:pt>
                <c:pt idx="12">
                  <c:v>683368.77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599680"/>
        <c:axId val="183600064"/>
        <c:axId val="0"/>
      </c:area3DChart>
      <c:catAx>
        <c:axId val="183599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3600064"/>
        <c:crosses val="autoZero"/>
        <c:auto val="1"/>
        <c:lblAlgn val="ctr"/>
        <c:lblOffset val="100"/>
        <c:noMultiLvlLbl val="0"/>
      </c:catAx>
      <c:valAx>
        <c:axId val="18360006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83599680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043478260869568E-2"/>
          <c:y val="3.793103448275862E-2"/>
          <c:w val="0.64130434782608692"/>
          <c:h val="0.84482758620689657"/>
        </c:manualLayout>
      </c:layout>
      <c:barChart>
        <c:barDir val="col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219344"/>
        <c:axId val="181863832"/>
      </c:barChart>
      <c:catAx>
        <c:axId val="184219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8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3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818638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1863832"/>
        <c:scaling>
          <c:orientation val="minMax"/>
        </c:scaling>
        <c:delete val="1"/>
        <c:axPos val="l"/>
        <c:majorGridlines>
          <c:spPr>
            <a:ln w="288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crossAx val="184219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014492753623193"/>
          <c:y val="4.8275862068965517E-2"/>
          <c:w val="0.28079710144927539"/>
          <c:h val="0.77241379310344827"/>
        </c:manualLayout>
      </c:layout>
      <c:overlay val="0"/>
      <c:spPr>
        <a:noFill/>
        <a:ln w="2885">
          <a:solidFill>
            <a:srgbClr val="000000"/>
          </a:solidFill>
          <a:prstDash val="solid"/>
        </a:ln>
      </c:spPr>
      <c:txPr>
        <a:bodyPr/>
        <a:lstStyle/>
        <a:p>
          <a:pPr>
            <a:defRPr sz="791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6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Лист1!$A$2:$A$6</c:f>
              <c:strCache>
                <c:ptCount val="5"/>
                <c:pt idx="0">
                  <c:v>2010 год</c:v>
                </c:pt>
                <c:pt idx="1">
                  <c:v>2011 год</c:v>
                </c:pt>
                <c:pt idx="2">
                  <c:v>2012 год</c:v>
                </c:pt>
                <c:pt idx="3">
                  <c:v>2013 год</c:v>
                </c:pt>
                <c:pt idx="4">
                  <c:v>2014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3765</c:v>
                </c:pt>
                <c:pt idx="1">
                  <c:v>6855</c:v>
                </c:pt>
                <c:pt idx="2">
                  <c:v>8952</c:v>
                </c:pt>
                <c:pt idx="3">
                  <c:v>9838</c:v>
                </c:pt>
                <c:pt idx="4">
                  <c:v>21693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476184"/>
        <c:axId val="184481520"/>
      </c:lineChart>
      <c:catAx>
        <c:axId val="18447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481520"/>
        <c:crosses val="autoZero"/>
        <c:auto val="1"/>
        <c:lblAlgn val="ctr"/>
        <c:lblOffset val="100"/>
        <c:noMultiLvlLbl val="0"/>
      </c:catAx>
      <c:valAx>
        <c:axId val="18448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4476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invertIfNegative val="0"/>
          <c:cat>
            <c:strRef>
              <c:f>'№9 Вед.стр. расходов 2014 '!$K$104:$K$105</c:f>
              <c:strCache>
                <c:ptCount val="2"/>
                <c:pt idx="0">
                  <c:v>национальная оборона</c:v>
                </c:pt>
                <c:pt idx="1">
                  <c:v>национальная безопасность и правоохранительная деятельность </c:v>
                </c:pt>
              </c:strCache>
            </c:strRef>
          </c:cat>
          <c:val>
            <c:numRef>
              <c:f>'№9 Вед.стр. расходов 2014 '!$L$104:$L$105</c:f>
              <c:numCache>
                <c:formatCode>#,##0.00</c:formatCode>
                <c:ptCount val="2"/>
                <c:pt idx="0">
                  <c:v>147300</c:v>
                </c:pt>
                <c:pt idx="1">
                  <c:v>392725.2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950680"/>
        <c:axId val="184951072"/>
        <c:axId val="185195000"/>
      </c:bar3DChart>
      <c:catAx>
        <c:axId val="184950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4951072"/>
        <c:crosses val="autoZero"/>
        <c:auto val="1"/>
        <c:lblAlgn val="ctr"/>
        <c:lblOffset val="100"/>
        <c:noMultiLvlLbl val="0"/>
      </c:catAx>
      <c:valAx>
        <c:axId val="184951072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crossAx val="184950680"/>
        <c:crosses val="autoZero"/>
        <c:crossBetween val="between"/>
      </c:valAx>
      <c:serAx>
        <c:axId val="185195000"/>
        <c:scaling>
          <c:orientation val="minMax"/>
        </c:scaling>
        <c:delete val="1"/>
        <c:axPos val="b"/>
        <c:majorTickMark val="out"/>
        <c:minorTickMark val="none"/>
        <c:tickLblPos val="nextTo"/>
        <c:crossAx val="184951072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effectLst>
      <a:glow rad="139700">
        <a:schemeClr val="accent2">
          <a:satMod val="175000"/>
          <a:alpha val="40000"/>
        </a:schemeClr>
      </a:glow>
    </a:effectLst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0.0553</cdr:x>
      <cdr:y>3.69242E-7</cdr:y>
    </cdr:from>
    <cdr:to>
      <cdr:x>1</cdr:x>
      <cdr:y>0.95694</cdr:y>
    </cdr:to>
    <cdr:pic>
      <cdr:nvPicPr>
        <cdr:cNvPr id="2" name="Picture 3" descr="SAM_1113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55296" y="1"/>
          <a:ext cx="2653141" cy="25916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DA3CAC49-80B7-4ED2-ADA0-DC959BDA7A31}" type="datetimeFigureOut">
              <a:rPr lang="ru-RU"/>
              <a:pPr/>
              <a:t>23.03.2016</a:t>
            </a:fld>
            <a:endParaRPr lang="ru-RU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34CBEE41-8B28-4AA7-9813-53953AF1987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94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2F546AAC-9A63-4A4F-85FE-FF89BC26A77C}" type="datetimeFigureOut">
              <a:rPr lang="ru-RU"/>
              <a:pPr/>
              <a:t>23.03.2016</a:t>
            </a:fld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377EF395-FBB7-42F2-BF0A-7AEDE6C5FF3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351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50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41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75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439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669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1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463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071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725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10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59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09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103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96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5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8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44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05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775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0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4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F291A6-B5BA-46A3-8379-87FFC55DC0E3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A3653-77B2-4EDF-9457-48A88D63CD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6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55F765-080D-4A38-82FC-0AE646C1E4E9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83BFB-FF5A-4AFC-AD49-1D67FC1FCC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7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ED6C3-6D7B-4EFA-B23A-E9491D7E7429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881CC-E07D-492E-AA31-CFFD6118B3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41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D3212-87C7-4CB2-A175-26985089D53A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7DA52-8609-4CF3-976D-2D8A939146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0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10B672-B7D0-449A-A620-6223B8627FA2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FEBA0A-D762-42AD-B2DA-6523A769C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39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99DEB-E318-471B-8C06-C6D87A4EE682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BD4D-C30A-44AA-8BE7-73ACB87ECE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38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6ACE37-B2D2-44B0-B6B9-6A193B83E61E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5654C-C303-4D46-A01B-1B2D477CCE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63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15D620-9C94-491D-B90D-749815CFEA4B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446A4-AB0F-4175-B690-FC5DE0D13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16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72137-01E8-45CC-A35B-B7BDB99A54F8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50828-2CAB-4D14-8B19-D146112CD7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3AE50-F3B8-4F45-890B-882A6546426C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BCC13-983E-44E0-B0A1-EA3BE0DC6E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1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31E96-775B-4EB2-9C40-534E38A926FB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1326D-7C3E-4E1D-A9F6-B59B622EB4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6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6FBC7E-5C50-4362-8944-99741943EE2C}" type="datetimeFigureOut">
              <a:rPr lang="ru-RU" smtClean="0"/>
              <a:pPr>
                <a:defRPr/>
              </a:pPr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993312-7490-4D28-911F-AE7DC2059D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relicvia.ru/uploads/monthly_03_2011/post-8687-1301063923.jp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openxmlformats.org/officeDocument/2006/relationships/hyperlink" Target="http://ulpressa.ru/wp-content/uploads/old/600PC24.jpg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557339"/>
            <a:ext cx="8136904" cy="158362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Отчет об исполнении бюджета за 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год </a:t>
            </a:r>
            <a:endParaRPr lang="ru-RU" sz="44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02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813" y="260350"/>
            <a:ext cx="7056437" cy="1296988"/>
          </a:xfrm>
        </p:spPr>
        <p:txBody>
          <a:bodyPr/>
          <a:lstStyle/>
          <a:p>
            <a:pPr marL="136525">
              <a:lnSpc>
                <a:spcPct val="80000"/>
              </a:lnSpc>
            </a:pPr>
            <a:r>
              <a:rPr lang="ru-RU" dirty="0" err="1" smtClean="0"/>
              <a:t>Плёсское</a:t>
            </a:r>
            <a:r>
              <a:rPr lang="ru-RU" dirty="0" smtClean="0"/>
              <a:t> городское поселение Приволжского  муниципального района Ивановской области</a:t>
            </a:r>
          </a:p>
        </p:txBody>
      </p:sp>
      <p:pic>
        <p:nvPicPr>
          <p:cNvPr id="1026" name="SapphireHiddenControl" hidden="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1468"/>
            <a:ext cx="1296293" cy="1303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01008"/>
            <a:ext cx="5689600" cy="151216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517963"/>
              </p:ext>
            </p:extLst>
          </p:nvPr>
        </p:nvGraphicFramePr>
        <p:xfrm>
          <a:off x="611560" y="692696"/>
          <a:ext cx="4608511" cy="3456384"/>
        </p:xfrm>
        <a:graphic>
          <a:graphicData uri="http://schemas.openxmlformats.org/drawingml/2006/table">
            <a:tbl>
              <a:tblPr/>
              <a:tblGrid>
                <a:gridCol w="1368152"/>
                <a:gridCol w="1057566"/>
                <a:gridCol w="1112520"/>
                <a:gridCol w="1070273"/>
              </a:tblGrid>
              <a:tr h="639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Безвозмездные поступления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Процент исполнения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Дотации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2 086 500,00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1 982 175,00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95,00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Субсидии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43 485 976,41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39 033 602,73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89,76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Субвенции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745 884,00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496 437,13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66,48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1 800,00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1 800,00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Итого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46 320 160,41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41 514 014,86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89,62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357653"/>
              </p:ext>
            </p:extLst>
          </p:nvPr>
        </p:nvGraphicFramePr>
        <p:xfrm>
          <a:off x="4355976" y="2348880"/>
          <a:ext cx="4572000" cy="31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18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15888" y="247534"/>
            <a:ext cx="8832850" cy="768350"/>
            <a:chOff x="73" y="142"/>
            <a:chExt cx="5564" cy="484"/>
          </a:xfrm>
        </p:grpSpPr>
        <p:pic>
          <p:nvPicPr>
            <p:cNvPr id="21510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Структура расходов бюджета по отраслям в </a:t>
              </a:r>
              <a:r>
                <a:rPr lang="ru-RU" sz="2400" dirty="0" smtClean="0"/>
                <a:t>2015 </a:t>
              </a:r>
              <a:r>
                <a:rPr lang="ru-RU" sz="2400" dirty="0"/>
                <a:t>году</a:t>
              </a:r>
            </a:p>
          </p:txBody>
        </p:sp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179305"/>
              </p:ext>
            </p:extLst>
          </p:nvPr>
        </p:nvGraphicFramePr>
        <p:xfrm>
          <a:off x="683568" y="1062067"/>
          <a:ext cx="3784600" cy="4023117"/>
        </p:xfrm>
        <a:graphic>
          <a:graphicData uri="http://schemas.openxmlformats.org/drawingml/2006/table">
            <a:tbl>
              <a:tblPr/>
              <a:tblGrid>
                <a:gridCol w="1981200"/>
                <a:gridCol w="1054100"/>
                <a:gridCol w="749300"/>
              </a:tblGrid>
              <a:tr h="624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effectLst/>
                          <a:latin typeface="Arial Cyr"/>
                        </a:rPr>
                        <a:t>Программа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effectLst/>
                          <a:latin typeface="Arial Cyr"/>
                        </a:rPr>
                        <a:t>Исполнение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effectLst/>
                          <a:latin typeface="Arial Cyr"/>
                        </a:rPr>
                        <a:t>Процент от общего значения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Физкультура и спорт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81 995,03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Социальная политика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205 253,89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10 585 736,49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Образование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12 500,00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Жилищное хозяйство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33 314 516,96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1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2 506 143,83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42 008 513,90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38,79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2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392 725,20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Национальная оборона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147 300,00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38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8 011 464,03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Благоустройство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10 326 073,44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Молодёжная политика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14 990,06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Прочие непрограммные 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683 368,77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Итого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108 290 581,60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570804"/>
              </p:ext>
            </p:extLst>
          </p:nvPr>
        </p:nvGraphicFramePr>
        <p:xfrm>
          <a:off x="4376738" y="1124744"/>
          <a:ext cx="457200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15888" y="548"/>
            <a:ext cx="8832850" cy="1340890"/>
            <a:chOff x="73" y="93"/>
            <a:chExt cx="5564" cy="566"/>
          </a:xfrm>
        </p:grpSpPr>
        <p:pic>
          <p:nvPicPr>
            <p:cNvPr id="29698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99" name="Text Box 3"/>
            <p:cNvSpPr txBox="1">
              <a:spLocks noChangeArrowheads="1"/>
            </p:cNvSpPr>
            <p:nvPr/>
          </p:nvSpPr>
          <p:spPr bwMode="auto">
            <a:xfrm>
              <a:off x="133" y="93"/>
              <a:ext cx="5449" cy="566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>
                  <a:latin typeface="Times New Roman" pitchFamily="18" charset="0"/>
                </a:rPr>
                <a:t>Расходы </a:t>
              </a:r>
              <a:r>
                <a:rPr lang="ru-RU" sz="2400" dirty="0" smtClean="0">
                  <a:latin typeface="Times New Roman" pitchFamily="18" charset="0"/>
                </a:rPr>
                <a:t>бюджета на решение задач в области национальной экономики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29703" name="TextBox 5"/>
          <p:cNvSpPr txBox="1">
            <a:spLocks noChangeArrowheads="1"/>
          </p:cNvSpPr>
          <p:nvPr/>
        </p:nvSpPr>
        <p:spPr bwMode="auto">
          <a:xfrm>
            <a:off x="971550" y="1341438"/>
            <a:ext cx="784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>
                <a:solidFill>
                  <a:srgbClr val="FF0000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29704" name="TextBox 6"/>
          <p:cNvSpPr txBox="1">
            <a:spLocks noChangeArrowheads="1"/>
          </p:cNvSpPr>
          <p:nvPr/>
        </p:nvSpPr>
        <p:spPr bwMode="auto">
          <a:xfrm>
            <a:off x="115888" y="1412775"/>
            <a:ext cx="8848725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Наибольший удельный вес в структуре расходов поселения занимают расходы на национальную экономику – 38,79%. За 2015 год исполнение по разделу «Национальная экономика» составляет 42 008 513,90  руб. или 86,9% к плановым назначениям.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6372225" y="1628775"/>
            <a:ext cx="2160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9733" name="Text Box 37"/>
          <p:cNvSpPr txBox="1">
            <a:spLocks noChangeArrowheads="1"/>
          </p:cNvSpPr>
          <p:nvPr/>
        </p:nvSpPr>
        <p:spPr bwMode="auto">
          <a:xfrm>
            <a:off x="29411" y="4078061"/>
            <a:ext cx="85693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dirty="0">
              <a:cs typeface="Times New Roman" pitchFamily="18" charset="0"/>
            </a:endParaRPr>
          </a:p>
          <a:p>
            <a:endParaRPr lang="en-US" dirty="0">
              <a:cs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544953"/>
              </p:ext>
            </p:extLst>
          </p:nvPr>
        </p:nvGraphicFramePr>
        <p:xfrm>
          <a:off x="395535" y="2708919"/>
          <a:ext cx="8553204" cy="3888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3"/>
                <a:gridCol w="1712079"/>
                <a:gridCol w="1409767"/>
                <a:gridCol w="1182885"/>
              </a:tblGrid>
              <a:tr h="468138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7034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План,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Факт,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</a:t>
                      </a:r>
                      <a:r>
                        <a:rPr lang="ru-RU" dirty="0" err="1" smtClean="0"/>
                        <a:t>исполне</a:t>
                      </a:r>
                      <a:r>
                        <a:rPr lang="ru-RU" dirty="0" smtClean="0"/>
                        <a:t>-</a:t>
                      </a:r>
                    </a:p>
                    <a:p>
                      <a:r>
                        <a:rPr lang="ru-RU" dirty="0" err="1" smtClean="0"/>
                        <a:t>ния</a:t>
                      </a:r>
                      <a:endParaRPr lang="ru-RU" dirty="0"/>
                    </a:p>
                  </a:txBody>
                  <a:tcPr/>
                </a:tc>
              </a:tr>
              <a:tr h="819242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</a:p>
                    <a:p>
                      <a:r>
                        <a:rPr lang="ru-RU" dirty="0" smtClean="0"/>
                        <a:t>в том числе: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48 370 208,81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42 008 513,90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1463">
                <a:tc>
                  <a:txBody>
                    <a:bodyPr/>
                    <a:lstStyle/>
                    <a:p>
                      <a:r>
                        <a:rPr lang="ru-RU" dirty="0" smtClean="0"/>
                        <a:t>Дорожное хозяйство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15 570 110,04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15 410 794,97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19242">
                <a:tc>
                  <a:txBody>
                    <a:bodyPr/>
                    <a:lstStyle/>
                    <a:p>
                      <a:r>
                        <a:rPr lang="ru-RU" dirty="0" smtClean="0"/>
                        <a:t>Другие вопросы в области национальной экономики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32 800 098,77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26 597 718,93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71000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135495"/>
            <a:ext cx="8832850" cy="605745"/>
            <a:chOff x="73" y="142"/>
            <a:chExt cx="5564" cy="484"/>
          </a:xfrm>
        </p:grpSpPr>
        <p:pic>
          <p:nvPicPr>
            <p:cNvPr id="32769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32770" name="Text Box 2"/>
            <p:cNvSpPr txBox="1">
              <a:spLocks noChangeArrowheads="1"/>
            </p:cNvSpPr>
            <p:nvPr/>
          </p:nvSpPr>
          <p:spPr bwMode="auto">
            <a:xfrm>
              <a:off x="133" y="242"/>
              <a:ext cx="5449" cy="265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Дорожное хозяйство</a:t>
              </a:r>
              <a:endParaRPr lang="ru-RU" sz="2400" dirty="0"/>
            </a:p>
          </p:txBody>
        </p:sp>
      </p:grpSp>
      <p:sp>
        <p:nvSpPr>
          <p:cNvPr id="32803" name="TextBox 7"/>
          <p:cNvSpPr txBox="1">
            <a:spLocks noChangeArrowheads="1"/>
          </p:cNvSpPr>
          <p:nvPr/>
        </p:nvSpPr>
        <p:spPr bwMode="auto">
          <a:xfrm>
            <a:off x="0" y="1125538"/>
            <a:ext cx="4683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endParaRPr lang="ru-RU" sz="960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250" y="839787"/>
            <a:ext cx="8869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</a:t>
            </a:r>
            <a:r>
              <a:rPr lang="ru-RU" sz="1600" dirty="0" smtClean="0"/>
              <a:t>2015 </a:t>
            </a:r>
            <a:r>
              <a:rPr lang="ru-RU" sz="1600" dirty="0"/>
              <a:t>году из </a:t>
            </a:r>
            <a:r>
              <a:rPr lang="ru-RU" sz="1600" dirty="0" smtClean="0"/>
              <a:t>бюджета поселения были профинансированы следующие мероприятия: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09118"/>
            <a:ext cx="2388518" cy="2218789"/>
          </a:xfrm>
          <a:prstGeom prst="rect">
            <a:avLst/>
          </a:prstGeom>
        </p:spPr>
      </p:pic>
      <p:pic>
        <p:nvPicPr>
          <p:cNvPr id="11" name="Содержимое 3" descr="C:\Users\Экономист\Desktop\ВСЕ ФОТО-1\разное\DSC02478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3" r="16693" b="11508"/>
          <a:stretch/>
        </p:blipFill>
        <p:spPr bwMode="auto">
          <a:xfrm>
            <a:off x="6660232" y="1209119"/>
            <a:ext cx="2388518" cy="2218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Овал 7"/>
          <p:cNvSpPr/>
          <p:nvPr/>
        </p:nvSpPr>
        <p:spPr>
          <a:xfrm>
            <a:off x="2483768" y="1338926"/>
            <a:ext cx="4176464" cy="20900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13045910,01  руб.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Зимнее и летнее содержание автомобильных дорог,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тротуаров и пешеходных зон.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3427907"/>
            <a:ext cx="88692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На </a:t>
            </a:r>
            <a:r>
              <a:rPr lang="ru-RU" sz="2000" dirty="0" smtClean="0"/>
              <a:t>паспортизацию дорог </a:t>
            </a:r>
            <a:r>
              <a:rPr lang="ru-RU" sz="2000" dirty="0"/>
              <a:t>направлено </a:t>
            </a:r>
            <a:r>
              <a:rPr lang="ru-RU" sz="2000" dirty="0" smtClean="0"/>
              <a:t>141 670 руб</a:t>
            </a:r>
            <a:r>
              <a:rPr lang="ru-RU" sz="2000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250" y="3557714"/>
            <a:ext cx="89535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2015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году велась целенаправленная работа по соблюдению требований п. 13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«Основных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положений по безопасности дорожного движения», утвержденных Постановлением Совета Министров - Правительства РФ № 1090 от 23.02.1993г. Своевременно в мае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сделана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дорожная разметка, отремонтированы и установлены знаки дорожного движения, согласно «Проекта схемы организации дорожного движения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Плёсского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городского поселения».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течение года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производилась покраска бордюрного камня,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обрезка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деревьев для обеспечения видимости дорожных знаков.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Дорожные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знаки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ремонтировались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устанавливались взамен испорченных в течение всего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года.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8"/>
          <a:stretch/>
        </p:blipFill>
        <p:spPr>
          <a:xfrm>
            <a:off x="1907704" y="2708920"/>
            <a:ext cx="5628117" cy="3672408"/>
          </a:xfrm>
          <a:prstGeom prst="rect">
            <a:avLst/>
          </a:prstGeom>
        </p:spPr>
      </p:pic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135495"/>
            <a:ext cx="8832850" cy="605745"/>
            <a:chOff x="73" y="142"/>
            <a:chExt cx="5564" cy="484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33" y="242"/>
              <a:ext cx="5449" cy="265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Дорожное хозяйство</a:t>
              </a:r>
              <a:endParaRPr lang="ru-RU" sz="2400" dirty="0"/>
            </a:p>
          </p:txBody>
        </p:sp>
      </p:grpSp>
      <p:sp>
        <p:nvSpPr>
          <p:cNvPr id="16" name="Блок-схема: альтернативный процесс 15"/>
          <p:cNvSpPr/>
          <p:nvPr/>
        </p:nvSpPr>
        <p:spPr>
          <a:xfrm>
            <a:off x="467544" y="678948"/>
            <a:ext cx="8208912" cy="24620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Израсходовано 2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223 214,36 руб.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(в  т. ч. областной бюджет – 1 322 208,00 руб.)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ремонт автомобильных дорог в г . Плес и сельских населенных пунктах, ремонта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дворовой территории у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 ул. Корнилова, 21 на сумму 268,4 тыс. руб.;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ямочный ремонт ул. Советская, Корнилова, пер. Проездной Льва Толстого, Карла Маркса 500 м² на сумму 500,0 тыс. руб.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дороги ул. Варваринская (на участке от старой котельной до железобетонной опоры у д. № 24) на сумму 842,1 тыс. руб.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дороги на ул. Луначарского (около домов № 6, 8,10) - 224,5 тыс. руб.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дороги на ул. Ленина 255,608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8231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54" y="2996952"/>
            <a:ext cx="2664296" cy="1800200"/>
          </a:xfrm>
          <a:prstGeom prst="rect">
            <a:avLst/>
          </a:prstGeom>
        </p:spPr>
      </p:pic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39936" y="107407"/>
            <a:ext cx="8832850" cy="605745"/>
            <a:chOff x="73" y="142"/>
            <a:chExt cx="5564" cy="484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33" y="242"/>
              <a:ext cx="5449" cy="265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Другие вопросы в области национальной экономики</a:t>
              </a:r>
              <a:endParaRPr lang="ru-RU" sz="24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95537" y="710205"/>
            <a:ext cx="848993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каждым годом увеличивается количество туристов, посещающих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Плёс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 связи с этим возникает необходимость проведения работ по созданию благоприятного образа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города.  В поселении разработана муниципальная программа «Развитие  туризма в Плёсском городском поселении». 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мероприятий по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программе израсходовано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26 597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718,93 руб.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рублей,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том числе: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 федерального бюджета – 21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716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009,27 руб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областного бюджета – 4 358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119,45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руб.;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средства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бюджета поселения – 523 590,21 руб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Выполнялись работы по следующим объектам программы: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Газификация туристско-рекреационного кластера «Плес»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5-я , 6-я и 7-я очереди;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Разработка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проектно-сметной документации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по объекту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электроснабжения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туристско-рекреационного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кластера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«Плёс», II очередь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algn="r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-Разработка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проектно-сметной документации по объекту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«Реконструкция улиц центральной части </a:t>
            </a:r>
          </a:p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туристско-рекреационного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кластера «Плес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»»;</a:t>
            </a:r>
          </a:p>
          <a:p>
            <a:pPr marL="285750" indent="-285750" algn="r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обеспечивающей инфраструктуры пляжей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ТРК «Плес», </a:t>
            </a:r>
          </a:p>
          <a:p>
            <a:pPr algn="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1-я очередь (верхний)» и 2-я очередь (центральный).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6" y="4365104"/>
            <a:ext cx="310859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15888" y="548"/>
            <a:ext cx="8832850" cy="1340890"/>
            <a:chOff x="73" y="93"/>
            <a:chExt cx="5564" cy="566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133" y="93"/>
              <a:ext cx="5449" cy="566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>
                  <a:latin typeface="Times New Roman" pitchFamily="18" charset="0"/>
                </a:rPr>
                <a:t>Расходы </a:t>
              </a:r>
              <a:r>
                <a:rPr lang="ru-RU" sz="2400" dirty="0" smtClean="0">
                  <a:latin typeface="Times New Roman" pitchFamily="18" charset="0"/>
                </a:rPr>
                <a:t>бюджета на жилищно-коммунальное хозяйство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97361" y="1261819"/>
            <a:ext cx="84658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на жилищно-коммунальное хозяйство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структуре расходов поселения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составляют -  33,07%.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исполнение по разделу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«Жилищно-коммунальное хозяйство»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составляет 33 314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516,96 руб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или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93,02 %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 плановым назначениям.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79618"/>
              </p:ext>
            </p:extLst>
          </p:nvPr>
        </p:nvGraphicFramePr>
        <p:xfrm>
          <a:off x="115888" y="2348880"/>
          <a:ext cx="8832851" cy="4176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0008"/>
                <a:gridCol w="2088232"/>
                <a:gridCol w="1784672"/>
                <a:gridCol w="1439939"/>
              </a:tblGrid>
              <a:tr h="664615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6981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План,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Факт,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</a:t>
                      </a:r>
                      <a:r>
                        <a:rPr lang="ru-RU" dirty="0" smtClean="0"/>
                        <a:t>исполнения</a:t>
                      </a:r>
                      <a:endParaRPr lang="ru-RU" dirty="0"/>
                    </a:p>
                  </a:txBody>
                  <a:tcPr/>
                </a:tc>
              </a:tr>
              <a:tr h="769812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49 036 539,16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46 146 734,23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4615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35 810 963,76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33 314 516,96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2993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2 842 273,00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2 506 143,83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88,17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4615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10 383 302,40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10 326 073,44</a:t>
                      </a:r>
                    </a:p>
                    <a:p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99,45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4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0"/>
          <a:stretch/>
        </p:blipFill>
        <p:spPr>
          <a:xfrm>
            <a:off x="4194755" y="3246705"/>
            <a:ext cx="4668011" cy="3029783"/>
          </a:xfrm>
          <a:prstGeom prst="rect">
            <a:avLst/>
          </a:prstGeom>
        </p:spPr>
      </p:pic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153122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Жилищное хозяйство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91550" y="923611"/>
            <a:ext cx="842493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сфере жилищного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хозяйства реализуется адресная программа Ивановской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переселению граждан из аварийного жилищного фонда с учетом необходимости развития малоэтажного жилищного строительства. На обеспечение мероприятий по переселению граждан из аварийного жилищного фонда с учетом необходимости развития малоэтажного жилищного строительства израсходовано за 2015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 33 314 516,96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 плане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35 810 963,76 руб.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Процент исполнения составил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93,03%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 том числе: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счет средств поступивших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 государственной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корпорации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«Фонд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содействия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реформированию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жилищно-коммунального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10 430 804,27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тыс. руб.;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счет средств областного бюджета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10 022 110,68 руб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за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счет средств бюджета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поселения – 12 861 020,01руб.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программе переселено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многоквартирных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домов по адресам: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Плес,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улицы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 .Толстого,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д.5;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Ярославская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д.6, д.13;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Островского,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д.10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 с. Утес,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д.4, д.5,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д. 6.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Расселяемая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площадь жилых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помещений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- 1772,5 кв. м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расселяемых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жилых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помещений  - 48.</a:t>
            </a:r>
          </a:p>
          <a:p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7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41334"/>
            <a:ext cx="2520280" cy="2143650"/>
          </a:xfrm>
          <a:prstGeom prst="rect">
            <a:avLst/>
          </a:prstGeom>
        </p:spPr>
      </p:pic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153122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Жилищное хозяйство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7504" y="764704"/>
            <a:ext cx="8841234" cy="528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Площадь муниципального 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жилого фонда - 4028 кв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м.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На содержание жилого фонда Плёсского городского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поселения израсходовано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 2 582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614,45 тыс. руб.,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2 804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219,93 руб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Процент исполнения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92,1% 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Произведены расходы на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 отопление муниципальных квартир (Северцево,5; Утес) в сумме 146 243,61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.;</a:t>
            </a:r>
            <a:endParaRPr lang="ru-RU" sz="1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ремонт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муниципального жилья -  с .Утес,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д.4,  </a:t>
            </a:r>
            <a:r>
              <a:rPr lang="ru-R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с.Северцево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д.5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1 058 275,00 руб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.;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 </a:t>
            </a:r>
            <a:r>
              <a:rPr lang="ru-R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тех.обслуживание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гос. проверка приборов 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учета тепловой энергии – 44 486 руб.,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технологическое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присоединение к сетям уличного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освещения 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185 665,97 руб.,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изготовление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ПСД наружного газопровода к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строящемуся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многоквартирному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дому 123 748,25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68" y="4294397"/>
            <a:ext cx="3426670" cy="23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2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009106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Коммунальное хозяйство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51520" y="980728"/>
            <a:ext cx="8697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a typeface="Times New Roman" panose="02020603050405020304" pitchFamily="18" charset="0"/>
              </a:rPr>
              <a:t>          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содержание коммунального хозяйства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Плёсского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городского поселения израсходовано за 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2 506 143,83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плане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2 842 273 руб.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Процент исполнения составил 88,2%. </a:t>
            </a:r>
            <a:endParaRPr lang="ru-RU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Произведены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расходы на: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возмещение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разницы выпадающих доходов по баням МУП «Приволжское  ТЭП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 с 01.01.2015г. по 28.02.2015г., МУП «Сервис-центр г. Приволжска» с 01.03.2015г. по 31.03.2015г..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Факт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помывок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в год– 10494.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Возмещено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335 651,06 руб.(по счетам за январь-ноябрь 2015г.)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возмещение выпадающих доходов по вывозу жидких бытовых отходов ООО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Приволжское МПО ЖКХ»; Факт – 5405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latin typeface="Calibri"/>
                <a:cs typeface="Arial" panose="020B0604020202020204" pitchFamily="34" charset="0"/>
              </a:rPr>
              <a:t>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сумму 27 632,37руб.;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Техническое обслуживание газопровода  ОАО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Ивановооблгаз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 по объектам «Газификация ТРК «Плёс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 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сумму 171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205,62 руб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согласование проектов на соответствие выданных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тех.условий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страхование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имущества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сумму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966,00 руб.;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выплату субсидии за счет средств областного бюджета  МУП «Приволжское ТЭП», предоставляющему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коммунальные услуги по холодному водоснабжению, горячему водоснабжению, водоотведению и очистке сточных вод населению, на возмещение недополученных доходов в связи с приведением размера платы граждан за коммунальные услуги в соответствие с их предельными индексами роста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сумму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349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137,13 руб. 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7"/>
          <p:cNvSpPr>
            <a:spLocks noGrp="1"/>
          </p:cNvSpPr>
          <p:nvPr>
            <p:ph idx="1"/>
          </p:nvPr>
        </p:nvSpPr>
        <p:spPr>
          <a:xfrm>
            <a:off x="467544" y="332656"/>
            <a:ext cx="8351838" cy="6191250"/>
          </a:xfrm>
          <a:gradFill rotWithShape="1">
            <a:gsLst>
              <a:gs pos="0">
                <a:srgbClr val="CCECFF">
                  <a:alpha val="59000"/>
                </a:srgbClr>
              </a:gs>
              <a:gs pos="100000">
                <a:srgbClr val="FFCC66">
                  <a:alpha val="45000"/>
                </a:srgbClr>
              </a:gs>
            </a:gsLst>
            <a:lin ang="5400000" scaled="1"/>
          </a:gradFill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endParaRPr lang="ru-RU" b="1" dirty="0" smtClean="0">
              <a:solidFill>
                <a:srgbClr val="CC0000"/>
              </a:solidFill>
            </a:endParaRPr>
          </a:p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3200" b="1" dirty="0" smtClean="0">
                <a:solidFill>
                  <a:srgbClr val="CC0000"/>
                </a:solidFill>
                <a:latin typeface="Garamond" pitchFamily="18" charset="0"/>
              </a:rPr>
              <a:t>Уважаемые </a:t>
            </a:r>
            <a:r>
              <a:rPr lang="ru-RU" sz="3200" b="1" smtClean="0">
                <a:solidFill>
                  <a:srgbClr val="CC0000"/>
                </a:solidFill>
                <a:latin typeface="Garamond" pitchFamily="18" charset="0"/>
              </a:rPr>
              <a:t>жители Плёсского </a:t>
            </a:r>
            <a:r>
              <a:rPr lang="ru-RU" sz="3200" b="1" dirty="0" smtClean="0">
                <a:solidFill>
                  <a:srgbClr val="CC0000"/>
                </a:solidFill>
                <a:latin typeface="Garamond" pitchFamily="18" charset="0"/>
              </a:rPr>
              <a:t>поселения!</a:t>
            </a:r>
          </a:p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endParaRPr lang="ru-RU" sz="3200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     </a:t>
            </a:r>
            <a:r>
              <a:rPr lang="ru-RU" sz="2000" dirty="0" smtClean="0"/>
              <a:t>Бюджет играет центральную роль в экономике поселения и решении различных проблем в развитии его территории. </a:t>
            </a:r>
            <a:r>
              <a:rPr lang="ru-RU" sz="2000" dirty="0"/>
              <a:t>В целях реализации принципа прозрачности, открытости бюджета и </a:t>
            </a:r>
            <a:r>
              <a:rPr lang="ru-RU" sz="2000" dirty="0" smtClean="0"/>
              <a:t>информирования </a:t>
            </a:r>
            <a:r>
              <a:rPr lang="ru-RU" sz="2000" dirty="0"/>
              <a:t>жителей о расходовании средств бюджета </a:t>
            </a:r>
            <a:r>
              <a:rPr lang="ru-RU" sz="2000" dirty="0" smtClean="0"/>
              <a:t>разработан «Бюджет </a:t>
            </a:r>
            <a:r>
              <a:rPr lang="ru-RU" sz="2000" dirty="0"/>
              <a:t>для граждан» по исполнению бюджета за </a:t>
            </a:r>
            <a:r>
              <a:rPr lang="ru-RU" sz="2000" dirty="0" smtClean="0"/>
              <a:t>2015 </a:t>
            </a:r>
            <a:r>
              <a:rPr lang="ru-RU" sz="2000" dirty="0"/>
              <a:t>год.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sz="2000" dirty="0" smtClean="0"/>
              <a:t>           Представленная </a:t>
            </a:r>
            <a:r>
              <a:rPr lang="ru-RU" sz="2000" dirty="0"/>
              <a:t>информация позволит гражданам составить представление об </a:t>
            </a:r>
            <a:r>
              <a:rPr lang="ru-RU" sz="2000" dirty="0" smtClean="0"/>
              <a:t>источниках </a:t>
            </a:r>
            <a:r>
              <a:rPr lang="ru-RU" sz="2000" dirty="0"/>
              <a:t>формирования доходов бюджета </a:t>
            </a:r>
            <a:r>
              <a:rPr lang="ru-RU" sz="2000" dirty="0" smtClean="0"/>
              <a:t>Плёсского </a:t>
            </a:r>
            <a:r>
              <a:rPr lang="ru-RU" sz="2000" dirty="0"/>
              <a:t>городского </a:t>
            </a:r>
            <a:r>
              <a:rPr lang="ru-RU" sz="2000" dirty="0" smtClean="0"/>
              <a:t>поселения, направлениях </a:t>
            </a:r>
            <a:r>
              <a:rPr lang="ru-RU" sz="2000" dirty="0"/>
              <a:t>расходования бюджетных средств в </a:t>
            </a:r>
            <a:r>
              <a:rPr lang="ru-RU" sz="2000" dirty="0" smtClean="0"/>
              <a:t>2015 </a:t>
            </a:r>
            <a:r>
              <a:rPr lang="ru-RU" sz="2000" dirty="0"/>
              <a:t>году и сделать выводы об </a:t>
            </a:r>
            <a:r>
              <a:rPr lang="ru-RU" sz="2000" dirty="0" smtClean="0"/>
              <a:t>эффективности </a:t>
            </a:r>
            <a:r>
              <a:rPr lang="ru-RU" sz="2000" dirty="0"/>
              <a:t>использования бюджетных средств.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sz="2000" dirty="0" smtClean="0"/>
              <a:t>             Мы </a:t>
            </a:r>
            <a:r>
              <a:rPr lang="ru-RU" sz="2000" dirty="0"/>
              <a:t>надеемся на заинтересованное внимание жителей </a:t>
            </a:r>
            <a:r>
              <a:rPr lang="ru-RU" sz="2000" dirty="0" smtClean="0"/>
              <a:t>к процессу </a:t>
            </a:r>
            <a:r>
              <a:rPr lang="ru-RU" sz="2000" dirty="0"/>
              <a:t>исполнения бюджета.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315" y="948179"/>
            <a:ext cx="3419872" cy="310880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153122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Благоустройство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464463" y="4076859"/>
            <a:ext cx="3484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проведение мероприятий по благоустройству территорий Плесского городского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поселения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израсходовано за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10 326 073,44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плане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10 383 302,40 руб.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Процент исполнения составил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99,44%.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21177"/>
            <a:ext cx="86832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Основными приоритетами являлись: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формирование привлекательного облика территории,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создание зон отдыха для населения,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ремонт и содержание сетей уличного освещения,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ликвидация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стихийных свалок,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проведение субботников,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удаление аварийных деревьев,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зеленых насаждений,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малых архитектурных форм.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721352"/>
            <a:ext cx="2808312" cy="2876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92" y="3732884"/>
            <a:ext cx="213970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3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-172394"/>
            <a:ext cx="9144000" cy="865090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Структура расходов в сфере благоустройства в 2015 году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169766"/>
              </p:ext>
            </p:extLst>
          </p:nvPr>
        </p:nvGraphicFramePr>
        <p:xfrm>
          <a:off x="107504" y="648017"/>
          <a:ext cx="4608512" cy="635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903"/>
                <a:gridCol w="1133545"/>
                <a:gridCol w="576064"/>
              </a:tblGrid>
              <a:tr h="4658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руб.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7771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Замена светильников на светодиодные в существующей сети уличного освещения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199 524,00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1,93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34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уличного освещения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3 424 245,15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33,16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34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Озеленение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387 713,00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3,75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34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и содержание мест захоронения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699 127,69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6,77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34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Ликвидация несанкционированных свалок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4 202 112,52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40,69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34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Выпиловка аварийных деревьев, формовочная обрезка деревьев 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697 672,00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6,76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34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Выкашивание травы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299 867,96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2,90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8237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и ремонт детских площадок 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77 509,79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Тех.обслуживание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системы видеонаблюдения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153 120,00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1,48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34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185 181,33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1,79</a:t>
                      </a:r>
                    </a:p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5034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10 326 073,44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13186"/>
            <a:ext cx="3008933" cy="53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15888" y="147638"/>
            <a:ext cx="8832850" cy="761082"/>
            <a:chOff x="73" y="93"/>
            <a:chExt cx="5564" cy="533"/>
          </a:xfrm>
        </p:grpSpPr>
        <p:pic>
          <p:nvPicPr>
            <p:cNvPr id="30721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30722" name="Text Box 2"/>
            <p:cNvSpPr txBox="1">
              <a:spLocks noChangeArrowheads="1"/>
            </p:cNvSpPr>
            <p:nvPr/>
          </p:nvSpPr>
          <p:spPr bwMode="auto">
            <a:xfrm>
              <a:off x="133" y="93"/>
              <a:ext cx="5449" cy="45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бюджета на культуру</a:t>
              </a:r>
            </a:p>
          </p:txBody>
        </p:sp>
      </p:grpSp>
      <p:sp>
        <p:nvSpPr>
          <p:cNvPr id="30726" name="Прямоугольник 4"/>
          <p:cNvSpPr>
            <a:spLocks noChangeArrowheads="1"/>
          </p:cNvSpPr>
          <p:nvPr/>
        </p:nvSpPr>
        <p:spPr bwMode="auto">
          <a:xfrm>
            <a:off x="3708400" y="1341438"/>
            <a:ext cx="5256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onstantia" pitchFamily="18" charset="0"/>
              </a:rPr>
              <a:t> </a:t>
            </a:r>
          </a:p>
        </p:txBody>
      </p:sp>
      <p:sp>
        <p:nvSpPr>
          <p:cNvPr id="30727" name="Прямоугольник 5"/>
          <p:cNvSpPr>
            <a:spLocks noChangeArrowheads="1"/>
          </p:cNvSpPr>
          <p:nvPr/>
        </p:nvSpPr>
        <p:spPr bwMode="auto">
          <a:xfrm>
            <a:off x="250825" y="1052513"/>
            <a:ext cx="864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just"/>
            <a:endParaRPr lang="ru-RU" sz="1400"/>
          </a:p>
        </p:txBody>
      </p:sp>
      <p:sp>
        <p:nvSpPr>
          <p:cNvPr id="30741" name="Rectangle 21"/>
          <p:cNvSpPr>
            <a:spLocks noGrp="1"/>
          </p:cNvSpPr>
          <p:nvPr>
            <p:ph type="body" sz="half" idx="4294967295"/>
          </p:nvPr>
        </p:nvSpPr>
        <p:spPr>
          <a:xfrm>
            <a:off x="0" y="873125"/>
            <a:ext cx="3889375" cy="5364163"/>
          </a:xfrm>
        </p:spPr>
        <p:txBody>
          <a:bodyPr/>
          <a:lstStyle/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 культурно-досуговой и развлекательной деятельности 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ведётся работа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казенным учреждением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библиотечное объединение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Плесского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поселения», которое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4-х Домов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4-х библиотек .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Клубных формирований по поселению 37 – это кружки и любительские объединения:</a:t>
            </a: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клубных формирований – 14, посещают 162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-взрослые клубные формирования – 23, посещают – 429 человек.</a:t>
            </a:r>
          </a:p>
          <a:p>
            <a:pPr marL="3175" indent="-3175" algn="just">
              <a:lnSpc>
                <a:spcPct val="80000"/>
              </a:lnSpc>
              <a:buFont typeface="Wingdings 2" pitchFamily="18" charset="2"/>
              <a:buNone/>
            </a:pPr>
            <a:endParaRPr lang="ru-RU" sz="1400" dirty="0" smtClean="0">
              <a:latin typeface="Times New Roman" pitchFamily="18" charset="0"/>
            </a:endParaRPr>
          </a:p>
          <a:p>
            <a:pPr marL="3175" indent="-3175">
              <a:lnSpc>
                <a:spcPct val="80000"/>
              </a:lnSpc>
            </a:pPr>
            <a:endParaRPr lang="ru-RU" sz="1400" dirty="0" smtClean="0">
              <a:latin typeface="Times New Roman" pitchFamily="18" charset="0"/>
            </a:endParaRPr>
          </a:p>
          <a:p>
            <a:pPr marL="3175" indent="-3175">
              <a:lnSpc>
                <a:spcPct val="80000"/>
              </a:lnSpc>
            </a:pPr>
            <a:endParaRPr lang="ru-RU" sz="1200" dirty="0" smtClean="0">
              <a:latin typeface="Times New Roman" pitchFamily="18" charset="0"/>
            </a:endParaRPr>
          </a:p>
        </p:txBody>
      </p:sp>
      <p:graphicFrame>
        <p:nvGraphicFramePr>
          <p:cNvPr id="3" name="Object 3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46986979"/>
              </p:ext>
            </p:extLst>
          </p:nvPr>
        </p:nvGraphicFramePr>
        <p:xfrm>
          <a:off x="5903913" y="4149725"/>
          <a:ext cx="3240087" cy="270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2" descr="IMG_10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9129" y="4032577"/>
            <a:ext cx="3465463" cy="282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92" y="978688"/>
            <a:ext cx="4644008" cy="3096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251520" y="-172394"/>
            <a:ext cx="8697218" cy="1153122"/>
            <a:chOff x="73" y="20"/>
            <a:chExt cx="5564" cy="639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3" y="20"/>
              <a:ext cx="5509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>
                  <a:latin typeface="Times New Roman" pitchFamily="18" charset="0"/>
                </a:rPr>
                <a:t>Динамика расходов на содержание учреждений культуры</a:t>
              </a:r>
              <a:endParaRPr lang="ru-RU" sz="2400" dirty="0">
                <a:latin typeface="Times New Roman" pitchFamily="18" charset="0"/>
              </a:endParaRPr>
            </a:p>
          </p:txBody>
        </p:sp>
      </p:grp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340882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03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22" y="3214152"/>
            <a:ext cx="1856458" cy="2078848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06400" y="109932"/>
            <a:ext cx="8650288" cy="655416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1" tIns="45715" rIns="91431" bIns="45715"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ru-RU" sz="2400" dirty="0"/>
              <a:t>Расходы бюджета на культуру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908720"/>
            <a:ext cx="8948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Общая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сумма расходов поселения на содержание учреждений культуры за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  составила 10 585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736,49 руб. (77,88%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плановых расходов - 13 592 520,49 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руб.),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том числе за счет средств областного бюджета – 243 800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руб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888" y="1845383"/>
            <a:ext cx="5320208" cy="429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период 2014-2015гг выполнены работы по ремонту досугового центра ул. Калинина д.10. В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здании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функционируют: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спортивный и тренажерный залы, оборудованные душевыми кабинами,  кружковые кабинеты - 3 шт., бильярдная комната. Общая стоимость строительных работ составляет  20 млн.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руб. Фонды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библиотек за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2015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 пополнились на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 экземпляров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сумму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40 798,08 руб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345833"/>
            <a:ext cx="1800200" cy="151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80" y="5345833"/>
            <a:ext cx="1872208" cy="1512167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80" y="3214152"/>
            <a:ext cx="1815950" cy="2078848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8" y="4329099"/>
            <a:ext cx="3252400" cy="20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214893" y="108887"/>
            <a:ext cx="8763780" cy="83116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1" tIns="45715" rIns="91431" bIns="45715"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ru-RU" sz="2400" dirty="0"/>
              <a:t>Расходы бюджета на </a:t>
            </a:r>
            <a:r>
              <a:rPr lang="ru-RU" sz="2400" dirty="0" smtClean="0"/>
              <a:t>решение общегосударственных вопросов</a:t>
            </a:r>
            <a:endParaRPr lang="ru-RU" sz="2400" dirty="0"/>
          </a:p>
        </p:txBody>
      </p:sp>
      <p:sp>
        <p:nvSpPr>
          <p:cNvPr id="82966" name="Rectangle 22"/>
          <p:cNvSpPr>
            <a:spLocks noChangeArrowheads="1"/>
          </p:cNvSpPr>
          <p:nvPr/>
        </p:nvSpPr>
        <p:spPr bwMode="auto">
          <a:xfrm>
            <a:off x="96500" y="826638"/>
            <a:ext cx="425947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бюджетном финансировании на начало года состоит 2 учреждения местного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самоуправления: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Плёсского городского поселения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 Плёсского городского поселения. 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 расходов поселения на содержание учреждений местного самоуправления за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 составила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6 511 466,62 руб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.(99,99 %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плановых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 – 6 511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635,66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893" y="4119847"/>
            <a:ext cx="4259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2015 году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муниципальные выборы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Сформирован Совет Плёсского городского поселения 3-го созыва. На данное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мероприятие израсходовано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453875,0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рублей. Процент исполнения плановых расходов – 100,0%.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4369" y="4221088"/>
            <a:ext cx="42327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 год на разработку технической документации в отношении муниципальной собственности запланировано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израсходовать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339276,30 руб.,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фактические расходы на данные мероприятия  составили 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339 276,30 руб.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Процент исполнения – 100,0%.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57" y="1005951"/>
            <a:ext cx="457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44" y="2775260"/>
            <a:ext cx="2796949" cy="18646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60" y="2767553"/>
            <a:ext cx="2784791" cy="21028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28" y="4850462"/>
            <a:ext cx="2730817" cy="1820545"/>
          </a:xfrm>
          <a:prstGeom prst="rect">
            <a:avLst/>
          </a:prstGeom>
        </p:spPr>
      </p:pic>
      <p:grpSp>
        <p:nvGrpSpPr>
          <p:cNvPr id="3" name="Скругленный прямоугольник 1"/>
          <p:cNvGrpSpPr>
            <a:grpSpLocks/>
          </p:cNvGrpSpPr>
          <p:nvPr/>
        </p:nvGrpSpPr>
        <p:grpSpPr bwMode="auto">
          <a:xfrm>
            <a:off x="0" y="-99392"/>
            <a:ext cx="8948738" cy="1093167"/>
            <a:chOff x="73" y="142"/>
            <a:chExt cx="5564" cy="484"/>
          </a:xfrm>
        </p:grpSpPr>
        <p:pic>
          <p:nvPicPr>
            <p:cNvPr id="4" name="Скругленный прямоугольник 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бюджета на </a:t>
              </a:r>
              <a:r>
                <a:rPr lang="ru-RU" sz="2400" dirty="0" smtClean="0"/>
                <a:t>решение общегосударственных вопросов</a:t>
              </a:r>
              <a:endParaRPr lang="ru-RU" sz="2400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96500" y="993776"/>
            <a:ext cx="8763780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На 2015 год на прочие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общегосударственные 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расходы, на проведение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мероприятий, связанных с 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государственными,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городскими праздниками и юбилейными 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датами запланировано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израсходовать 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725 197,03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руб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.,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фактические расходы на данные мероприятия  составили  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725 197,03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руб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или 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100% </a:t>
            </a:r>
            <a:r>
              <a:rPr lang="ru-RU" dirty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от плановых показателей на проведение следующих работ и </a:t>
            </a:r>
            <a:r>
              <a:rPr lang="ru-RU" dirty="0" smtClean="0">
                <a:solidFill>
                  <a:srgbClr val="000099"/>
                </a:solidFill>
                <a:latin typeface="Sylfaen" panose="010A0502050306030303" pitchFamily="18" charset="0"/>
                <a:ea typeface="Times New Roman" panose="02020603050405020304" pitchFamily="18" charset="0"/>
              </a:rPr>
              <a:t>мероприятий. </a:t>
            </a:r>
            <a:endParaRPr lang="ru-RU" dirty="0">
              <a:ea typeface="Times New Roman" panose="02020603050405020304" pitchFamily="18" charset="0"/>
            </a:endParaRPr>
          </a:p>
        </p:txBody>
      </p:sp>
      <p:pic>
        <p:nvPicPr>
          <p:cNvPr id="7" name="Picture 4" descr="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07" y="2726103"/>
            <a:ext cx="2009013" cy="18021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6500" y="3890512"/>
            <a:ext cx="1883212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Масленица </a:t>
            </a:r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121284,33 руб.</a:t>
            </a: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3034" y="2396532"/>
            <a:ext cx="223846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победы-</a:t>
            </a:r>
          </a:p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65879,21 </a:t>
            </a:r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5456" y="2510469"/>
            <a:ext cx="2448272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</a:t>
            </a:r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–</a:t>
            </a:r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385 756,29 руб. </a:t>
            </a: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http://plyos-adm.ru/upload/DSC0804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32857"/>
            <a:ext cx="1955220" cy="187220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92280" y="2132856"/>
            <a:ext cx="1955220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Новогодние </a:t>
            </a:r>
            <a:r>
              <a:rPr lang="ru-RU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праздники – </a:t>
            </a:r>
          </a:p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37257,20</a:t>
            </a:r>
            <a:r>
              <a:rPr lang="ru-RU" sz="1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  <a:endParaRPr lang="ru-RU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70" y="3933055"/>
            <a:ext cx="1889430" cy="130867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236296" y="3841030"/>
            <a:ext cx="1889429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Крещение </a:t>
            </a:r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69283,00 руб. </a:t>
            </a: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0" y="4364249"/>
            <a:ext cx="2222880" cy="216109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Объект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80" y="4336707"/>
            <a:ext cx="2029648" cy="249641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0" y="6525344"/>
            <a:ext cx="255577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защиты детей –25 000,00 руб.</a:t>
            </a: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19380" y="4375617"/>
            <a:ext cx="211076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знаний –</a:t>
            </a:r>
          </a:p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10 000,00 руб.</a:t>
            </a: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6096" y="5032921"/>
            <a:ext cx="1643749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пожилых людей -16 000,00 руб. </a:t>
            </a: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0" name="Picture 2" descr="http://plyos-adm.ru/upload/DSC_0657_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45" y="5080946"/>
            <a:ext cx="2045880" cy="177705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158070" y="5097993"/>
            <a:ext cx="188943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народного единства – 4747,00 руб.</a:t>
            </a:r>
            <a:endParaRPr lang="ru-RU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188640"/>
            <a:ext cx="8948738" cy="1584176"/>
            <a:chOff x="73" y="142"/>
            <a:chExt cx="5564" cy="574"/>
          </a:xfrm>
        </p:grpSpPr>
        <p:pic>
          <p:nvPicPr>
            <p:cNvPr id="3" name="Скругленный прямоугольник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12"/>
            <p:cNvSpPr txBox="1">
              <a:spLocks noChangeArrowheads="1"/>
            </p:cNvSpPr>
            <p:nvPr/>
          </p:nvSpPr>
          <p:spPr bwMode="auto">
            <a:xfrm>
              <a:off x="200" y="142"/>
              <a:ext cx="5382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          Расходы </a:t>
              </a:r>
              <a:r>
                <a:rPr lang="ru-RU" sz="2400" dirty="0"/>
                <a:t>бюджета на </a:t>
              </a:r>
              <a:r>
                <a:rPr lang="ru-RU" sz="2400" dirty="0" smtClean="0"/>
                <a:t>решение общегосударственных вопросов</a:t>
              </a:r>
              <a:endParaRPr lang="ru-RU" sz="24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04004" y="1772816"/>
            <a:ext cx="8656276" cy="424731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</a:rPr>
              <a:t>                         Кроме расходов на проведение городских и общегосударственных  праздников по данному разделу были произведены следующие расходы на общую сумму 993,0 тыс. руб.:</a:t>
            </a:r>
          </a:p>
          <a:p>
            <a:pPr algn="just"/>
            <a:endParaRPr lang="ru-RU" dirty="0" smtClean="0"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ea typeface="Times New Roman" panose="02020603050405020304" pitchFamily="18" charset="0"/>
              </a:rPr>
              <a:t>Оформление технической документации </a:t>
            </a:r>
            <a:r>
              <a:rPr lang="ru-RU" dirty="0" smtClean="0"/>
              <a:t>– 339276,00 руб.;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Публикации в средствах массовой информации – 326999,78 руб.;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Услуги интернет- </a:t>
            </a:r>
            <a:r>
              <a:rPr lang="ru-RU" dirty="0" smtClean="0"/>
              <a:t>провайдеров – 59366,00 руб.;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Размещение </a:t>
            </a:r>
            <a:r>
              <a:rPr lang="ru-RU" dirty="0"/>
              <a:t>рекламы- рекламные щиты, </a:t>
            </a:r>
            <a:r>
              <a:rPr lang="ru-RU" dirty="0" smtClean="0"/>
              <a:t>таблички – 350000,00 руб.;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Прочие мероприятия в сфере управления имуществом – 725197,03 руб..</a:t>
            </a:r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marL="285750" indent="-285750" algn="just">
              <a:buFontTx/>
              <a:buChar char="-"/>
            </a:pPr>
            <a:endParaRPr lang="ru-RU" dirty="0" smtClean="0">
              <a:ea typeface="Times New Roman" panose="02020603050405020304" pitchFamily="18" charset="0"/>
            </a:endParaRPr>
          </a:p>
          <a:p>
            <a:r>
              <a:rPr lang="ru-RU" dirty="0" smtClean="0"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0" name="Picture 2" descr="http://forum.relicvia.ru/uploads/monthly_03_2011/post-8687-130106392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473"/>
            <a:ext cx="1199644" cy="13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Заключены </a:t>
            </a:r>
            <a:r>
              <a:rPr lang="ru-RU" dirty="0"/>
              <a:t>договора аренды муниципального имущества на территории Плёсского городского поселения с представителями малого и среднего предпринимательства, с муниципальными предприятиями в количестве 18 (восемнадцать) (парикмахерские услуги, фармацевтические услуги, организация банных услуг, досуг и др.).</a:t>
            </a:r>
          </a:p>
          <a:p>
            <a:r>
              <a:rPr lang="ru-RU" dirty="0"/>
              <a:t>Согласно прогнозному плану приватизации муниципального имущества Плёсского городского поселения на 2015 год, администрацией были реализованы 1 объект через открытый аукцион</a:t>
            </a:r>
            <a:r>
              <a:rPr lang="ru-RU" dirty="0" smtClean="0"/>
              <a:t>: Ивановская </a:t>
            </a:r>
            <a:r>
              <a:rPr lang="ru-RU" dirty="0"/>
              <a:t>область, Приволжский район, г. Плёс, ул. Советская, д.47 стоимостью 15 600 </a:t>
            </a:r>
            <a:r>
              <a:rPr lang="ru-RU" dirty="0" smtClean="0"/>
              <a:t>000,00 руб.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-14579" b="9458"/>
          <a:stretch/>
        </p:blipFill>
        <p:spPr>
          <a:xfrm>
            <a:off x="2627783" y="3429000"/>
            <a:ext cx="3845375" cy="30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179512" y="203671"/>
            <a:ext cx="8763780" cy="655645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1" tIns="45715" rIns="91431" bIns="45715"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ru-RU" sz="2400" dirty="0"/>
              <a:t>Расходы бюджета на </a:t>
            </a:r>
            <a:r>
              <a:rPr lang="ru-RU" sz="2400" dirty="0" smtClean="0"/>
              <a:t>национальную оборону , национальную безопасность и правоохранительную деятельность </a:t>
            </a:r>
            <a:endParaRPr lang="ru-RU" sz="2400" dirty="0"/>
          </a:p>
        </p:txBody>
      </p:sp>
      <p:sp>
        <p:nvSpPr>
          <p:cNvPr id="82966" name="Rectangle 22"/>
          <p:cNvSpPr>
            <a:spLocks noChangeArrowheads="1"/>
          </p:cNvSpPr>
          <p:nvPr/>
        </p:nvSpPr>
        <p:spPr bwMode="auto">
          <a:xfrm>
            <a:off x="22034" y="859316"/>
            <a:ext cx="469398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На 2015 год из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областного Фонда компенсаций на осуществление полномочий по первичному воинскому учету на территориях, где отсутствуют военные комиссариаты предусмотрены субвенции  в сумме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147 300,00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Численность внештатных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военно-учетного стола составляет на конец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2015года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ед.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Фактические расходы на содержание </a:t>
            </a: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военно-учетного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стола за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составили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147 300,0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Процент исполнения плановых расходов – 100%.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406" y="4077072"/>
            <a:ext cx="43479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2015 год на гражданскую оборону и предупреждение стихийных бедствий предусмотрены </a:t>
            </a:r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  в сумме </a:t>
            </a:r>
            <a:endParaRPr lang="ru-RU" sz="16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392 725,20 руб.  </a:t>
            </a:r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Фактические расходы за </a:t>
            </a:r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составили </a:t>
            </a:r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420 125,00 </a:t>
            </a:r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 исполнения плановых расходов – 93,48 %.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4704" y="3933056"/>
            <a:ext cx="4659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33CC"/>
                </a:solidFill>
              </a:rPr>
              <a:t>                 </a:t>
            </a:r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Произведены работы:</a:t>
            </a:r>
          </a:p>
          <a:p>
            <a:pPr algn="just"/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Прочистка стоков от снега и льда –99 </a:t>
            </a:r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700,00 руб.;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</a:t>
            </a: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дамбы на реке Шохонка </a:t>
            </a:r>
            <a:endParaRPr lang="ru-RU" sz="14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549,07 руб.;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Выпиловка аварийных деревьев, 16 </a:t>
            </a:r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штук</a:t>
            </a:r>
          </a:p>
          <a:p>
            <a:pPr algn="just"/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28 125,00 руб.;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Валка аварийных деревьев – </a:t>
            </a:r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99951,33 руб.;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Опашка сельских населенных пунктов </a:t>
            </a:r>
            <a:endParaRPr lang="ru-RU" sz="14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100 </a:t>
            </a: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000,00</a:t>
            </a:r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pPr algn="just"/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023235"/>
              </p:ext>
            </p:extLst>
          </p:nvPr>
        </p:nvGraphicFramePr>
        <p:xfrm>
          <a:off x="4700803" y="9807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76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z="320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lang="ru-RU" sz="2400" i="1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7827" name="Rectangle 3"/>
          <p:cNvSpPr>
            <a:spLocks noGrp="1"/>
          </p:cNvSpPr>
          <p:nvPr>
            <p:ph idx="1"/>
          </p:nvPr>
        </p:nvSpPr>
        <p:spPr>
          <a:xfrm>
            <a:off x="250825" y="765175"/>
            <a:ext cx="8424863" cy="5761038"/>
          </a:xfrm>
          <a:gradFill rotWithShape="1">
            <a:gsLst>
              <a:gs pos="1000">
                <a:schemeClr val="accent1">
                  <a:lumMod val="40000"/>
                  <a:lumOff val="60000"/>
                </a:schemeClr>
              </a:gs>
              <a:gs pos="100000">
                <a:srgbClr val="FCE3B6"/>
              </a:gs>
            </a:gsLst>
            <a:lin ang="5400000" scaled="1"/>
          </a:gradFill>
          <a:ln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Бюджет</a:t>
            </a:r>
            <a:r>
              <a:rPr lang="ru-RU" dirty="0" smtClean="0">
                <a:solidFill>
                  <a:srgbClr val="FF9900"/>
                </a:solidFill>
                <a:latin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это главный финансовый документ поселения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,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план доходов и расходов для  обеспечения задач и   функций поселения на определенный период времени.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Каждый житель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поселения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является участником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формирования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бюджета с одной стороны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как налогоплательщик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наполняя доходы бюджета, с другой  - он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получает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часть расходов как потребитель общественных услуг.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Муниципалитет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расходует поступившие доходы для выполнения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своих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функций и предоставления муниципальных услуг: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культура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спорт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социальное </a:t>
            </a:r>
            <a:r>
              <a:rPr lang="ru-RU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обеспечение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ЖКХ и другие.</a:t>
            </a:r>
            <a:r>
              <a:rPr lang="ru-RU" sz="2000" b="1" dirty="0" smtClean="0">
                <a:latin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endParaRPr lang="ru-RU" sz="1400" b="1" dirty="0" smtClean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«Программный бюджет»</a:t>
            </a:r>
            <a:r>
              <a:rPr lang="ru-RU" sz="2000" b="1" dirty="0" smtClean="0">
                <a:solidFill>
                  <a:srgbClr val="CC0000"/>
                </a:solidFill>
                <a:latin typeface="Times New Roman" pitchFamily="18" charset="0"/>
              </a:rPr>
              <a:t> -</a:t>
            </a:r>
            <a:r>
              <a:rPr lang="ru-RU" sz="20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бюджет, сформированный в соответствии с утвержденными муниципальными программами.</a:t>
            </a: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Дефицит бюджета</a:t>
            </a:r>
            <a:r>
              <a:rPr lang="ru-RU" sz="2000" dirty="0" smtClean="0">
                <a:solidFill>
                  <a:srgbClr val="FF3300"/>
                </a:solidFill>
                <a:latin typeface="Times New Roman" pitchFamily="18" charset="0"/>
              </a:rPr>
              <a:t> -</a:t>
            </a: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расходная часть бюджета превышает доходную.</a:t>
            </a: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Профицит бюджета -</a:t>
            </a:r>
            <a:r>
              <a:rPr lang="ru-RU" sz="2000" dirty="0" smtClean="0">
                <a:solidFill>
                  <a:srgbClr val="993300"/>
                </a:solidFill>
                <a:latin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</a:rPr>
              <a:t>положительный остаток бюджета </a:t>
            </a: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(доходная часть бюджета превышает расходную).</a:t>
            </a:r>
          </a:p>
          <a:p>
            <a:pPr algn="just">
              <a:lnSpc>
                <a:spcPct val="90000"/>
              </a:lnSpc>
              <a:buFont typeface="Wingdings 2" pitchFamily="18" charset="2"/>
              <a:buChar char="¨"/>
            </a:pPr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</a:rPr>
              <a:t>Проект бюджета в 2015 году составлялся на три года –</a:t>
            </a:r>
            <a:r>
              <a:rPr lang="ru-RU" sz="2000" dirty="0" smtClean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очередной финансовый год и плановый период (2015 год - очередной финансовый год,  2016-2017 годы – плановый период).</a:t>
            </a:r>
          </a:p>
          <a:p>
            <a:pPr>
              <a:lnSpc>
                <a:spcPct val="90000"/>
              </a:lnSpc>
            </a:pPr>
            <a:endParaRPr lang="ru-RU" sz="2000" dirty="0" smtClean="0">
              <a:latin typeface="Times New Roman" pitchFamily="18" charset="0"/>
            </a:endParaRPr>
          </a:p>
        </p:txBody>
      </p:sp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07950" y="0"/>
            <a:ext cx="9036050" cy="841375"/>
            <a:chOff x="73" y="142"/>
            <a:chExt cx="5564" cy="530"/>
          </a:xfrm>
        </p:grpSpPr>
        <p:pic>
          <p:nvPicPr>
            <p:cNvPr id="77829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530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135" y="186"/>
              <a:ext cx="5444" cy="410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3200" b="1" dirty="0" smtClean="0"/>
                <a:t>ОСНОВНЫЕ ПОНЯТИЯ</a:t>
              </a:r>
              <a:endParaRPr lang="ru-RU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0"/>
            <a:ext cx="8948738" cy="993775"/>
            <a:chOff x="73" y="142"/>
            <a:chExt cx="5564" cy="484"/>
          </a:xfrm>
        </p:grpSpPr>
        <p:pic>
          <p:nvPicPr>
            <p:cNvPr id="31746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47" name="Text Box 3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на </a:t>
              </a:r>
              <a:r>
                <a:rPr lang="ru-RU" sz="2400" dirty="0" smtClean="0"/>
                <a:t>молодежную политику, физическую культуру </a:t>
              </a:r>
              <a:r>
                <a:rPr lang="ru-RU" sz="2400" dirty="0"/>
                <a:t>и спорт</a:t>
              </a:r>
            </a:p>
          </p:txBody>
        </p:sp>
      </p:grpSp>
      <p:sp>
        <p:nvSpPr>
          <p:cNvPr id="31763" name="Rectangle 19"/>
          <p:cNvSpPr>
            <a:spLocks noGrp="1"/>
          </p:cNvSpPr>
          <p:nvPr>
            <p:ph type="body" sz="half" idx="4294967295"/>
          </p:nvPr>
        </p:nvSpPr>
        <p:spPr>
          <a:xfrm>
            <a:off x="0" y="3933825"/>
            <a:ext cx="1619250" cy="2590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87313" indent="0" algn="just">
              <a:lnSpc>
                <a:spcPct val="80000"/>
              </a:lnSpc>
              <a:buNone/>
            </a:pP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физической культуры и спорта из бюджета поселения за 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израсходовано </a:t>
            </a:r>
            <a:r>
              <a:rPr lang="ru-RU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81 995,03 руб</a:t>
            </a:r>
            <a:r>
              <a:rPr lang="ru-RU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или 99,99% от плановых</a:t>
            </a:r>
          </a:p>
        </p:txBody>
      </p:sp>
      <p:sp>
        <p:nvSpPr>
          <p:cNvPr id="31767" name="Rectangle 23"/>
          <p:cNvSpPr>
            <a:spLocks noGrp="1"/>
          </p:cNvSpPr>
          <p:nvPr>
            <p:ph type="title" idx="4294967295"/>
          </p:nvPr>
        </p:nvSpPr>
        <p:spPr>
          <a:xfrm>
            <a:off x="5902325" y="2492375"/>
            <a:ext cx="3241675" cy="1441450"/>
          </a:xfrm>
          <a:noFill/>
        </p:spPr>
        <p:txBody>
          <a:bodyPr/>
          <a:lstStyle/>
          <a:p>
            <a:pPr marL="4763" indent="-4763" algn="just"/>
            <a:r>
              <a:rPr lang="ru-RU" sz="12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   </a:t>
            </a:r>
            <a:endParaRPr lang="ru-RU" sz="1200" b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250825" y="3716338"/>
            <a:ext cx="352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Arial" charset="0"/>
              </a:rPr>
              <a:t>   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123826" y="1144790"/>
            <a:ext cx="3008014" cy="1446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планом проведены мероприятия: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Мероприятия к Дню защитника отечества–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14990,06  руб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5148686" y="3769351"/>
            <a:ext cx="3800052" cy="23544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планом проведены мероприятия: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-Лыжня 2015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год 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25000,00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Волейбольные соревнования  - 15000,00 руб.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Веломарафон – 4995,03руб.</a:t>
            </a:r>
          </a:p>
          <a:p>
            <a:pPr>
              <a:spcBef>
                <a:spcPct val="5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-Турнир по карате – 30 000,00 руб.</a:t>
            </a:r>
          </a:p>
          <a:p>
            <a:pPr>
              <a:spcBef>
                <a:spcPct val="5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Турнир по мини-футболу – 7 000,00 руб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826" y="876300"/>
            <a:ext cx="8480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ea typeface="Times New Roman" panose="02020603050405020304" pitchFamily="18" charset="0"/>
              </a:rPr>
              <a:t>         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1177997"/>
            <a:ext cx="2444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мероприятия по молодежной политике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бюджета поселения за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израсходовано 14990,06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или 100% от плановых показателей.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6" descr="DSC_01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80" y="1080012"/>
            <a:ext cx="3372658" cy="249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3769351"/>
            <a:ext cx="3312368" cy="2914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ru-RU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87043" name="Rectangle 3"/>
          <p:cNvSpPr>
            <a:spLocks noGrp="1"/>
          </p:cNvSpPr>
          <p:nvPr>
            <p:ph idx="1"/>
          </p:nvPr>
        </p:nvSpPr>
        <p:spPr>
          <a:xfrm>
            <a:off x="179512" y="4869160"/>
            <a:ext cx="6120680" cy="187220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90488" indent="-12700" algn="just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2015 году в бюджете поселения произведены расходы на выплаты доплат к пенсиям муниципальных служащих в сумме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205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253,89 руб. Процент исполнения плановых расходов – 91,17%. Число муниципальных служащих получающие доплаты к пенсиям – 3 чел. </a:t>
            </a:r>
          </a:p>
        </p:txBody>
      </p:sp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0" y="19099"/>
            <a:ext cx="9129266" cy="1417638"/>
            <a:chOff x="73" y="142"/>
            <a:chExt cx="5564" cy="484"/>
          </a:xfrm>
        </p:grpSpPr>
        <p:pic>
          <p:nvPicPr>
            <p:cNvPr id="87045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484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87046" name="Text Box 6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/>
                <a:t>Расходы бюджета на </a:t>
              </a:r>
              <a:r>
                <a:rPr lang="ru-RU" sz="2400" dirty="0" smtClean="0"/>
                <a:t>образование, социальное обеспечение муниципальных служащих</a:t>
              </a:r>
              <a:endParaRPr lang="ru-RU" sz="2400" dirty="0"/>
            </a:p>
          </p:txBody>
        </p:sp>
      </p:grp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81244" y="3111797"/>
            <a:ext cx="4319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     </a:t>
            </a:r>
          </a:p>
        </p:txBody>
      </p:sp>
      <p:pic>
        <p:nvPicPr>
          <p:cNvPr id="27" name="Picture 9" descr="фин помощ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6"/>
          <a:stretch>
            <a:fillRect/>
          </a:stretch>
        </p:blipFill>
        <p:spPr bwMode="auto">
          <a:xfrm>
            <a:off x="6372199" y="5076787"/>
            <a:ext cx="2666823" cy="145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36737"/>
            <a:ext cx="2304256" cy="19202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31840" y="1436737"/>
            <a:ext cx="5554960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 год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организацию дополнительного профессионального образования лиц, замещающих выборные муниципальные должности, и муниципальных служащих произведены расходы  в сумме 12500,0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руб.,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составляет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83,33%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плановых показателей расходов. Количество обучившихся–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4149080"/>
            <a:ext cx="388843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Пенсионное обеспечение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0386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85747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Обслуживание внутреннего долга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772816"/>
            <a:ext cx="6798736" cy="417646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000" dirty="0" smtClean="0">
                <a:solidFill>
                  <a:srgbClr val="000099"/>
                </a:solidFill>
              </a:rPr>
              <a:t>Утверждено </a:t>
            </a:r>
            <a:r>
              <a:rPr lang="ru-RU" sz="2000" dirty="0">
                <a:solidFill>
                  <a:srgbClr val="000099"/>
                </a:solidFill>
              </a:rPr>
              <a:t>82 804,73 руб., исполнено 77 284,41 руб. Процент исполнения составил 93,3% в связи с досрочным погашением кредита. Средства направлены на оплату процентов за пользование бюджетным кредитом, предоставленному </a:t>
            </a:r>
            <a:r>
              <a:rPr lang="ru-RU" sz="2000" dirty="0" smtClean="0">
                <a:solidFill>
                  <a:srgbClr val="000099"/>
                </a:solidFill>
              </a:rPr>
              <a:t>бюджету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99"/>
                </a:solidFill>
              </a:rPr>
              <a:t> </a:t>
            </a:r>
            <a:r>
              <a:rPr lang="ru-RU" sz="2000" dirty="0">
                <a:solidFill>
                  <a:srgbClr val="000099"/>
                </a:solidFill>
              </a:rPr>
              <a:t>Плёсского городского </a:t>
            </a:r>
            <a:endParaRPr lang="ru-RU" sz="2000" dirty="0" smtClean="0">
              <a:solidFill>
                <a:srgbClr val="000099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99"/>
                </a:solidFill>
              </a:rPr>
              <a:t>поселения </a:t>
            </a:r>
            <a:r>
              <a:rPr lang="ru-RU" sz="2000" dirty="0">
                <a:solidFill>
                  <a:srgbClr val="000099"/>
                </a:solidFill>
              </a:rPr>
              <a:t>Департаментом </a:t>
            </a:r>
            <a:endParaRPr lang="ru-RU" sz="2000" dirty="0" smtClean="0">
              <a:solidFill>
                <a:srgbClr val="000099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99"/>
                </a:solidFill>
              </a:rPr>
              <a:t>финансов </a:t>
            </a:r>
            <a:r>
              <a:rPr lang="ru-RU" sz="2000" dirty="0">
                <a:solidFill>
                  <a:srgbClr val="000099"/>
                </a:solidFill>
              </a:rPr>
              <a:t>Ивановской области </a:t>
            </a:r>
            <a:endParaRPr lang="ru-RU" sz="2000" dirty="0" smtClean="0">
              <a:solidFill>
                <a:srgbClr val="000099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99"/>
                </a:solidFill>
              </a:rPr>
              <a:t>в </a:t>
            </a:r>
            <a:r>
              <a:rPr lang="ru-RU" sz="2000" dirty="0">
                <a:solidFill>
                  <a:srgbClr val="000099"/>
                </a:solidFill>
              </a:rPr>
              <a:t>целях покрытия </a:t>
            </a:r>
            <a:endParaRPr lang="ru-RU" sz="2000" dirty="0" smtClean="0">
              <a:solidFill>
                <a:srgbClr val="000099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99"/>
                </a:solidFill>
              </a:rPr>
              <a:t>кассового </a:t>
            </a:r>
            <a:r>
              <a:rPr lang="ru-RU" sz="2000" dirty="0">
                <a:solidFill>
                  <a:srgbClr val="000099"/>
                </a:solidFill>
              </a:rPr>
              <a:t>разрыва.</a:t>
            </a:r>
          </a:p>
        </p:txBody>
      </p:sp>
    </p:spTree>
    <p:extLst>
      <p:ext uri="{BB962C8B-B14F-4D97-AF65-F5344CB8AC3E}">
        <p14:creationId xmlns:p14="http://schemas.microsoft.com/office/powerpoint/2010/main" val="25228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166F2-2B40-4BFE-8B0C-9534404CED88}" type="slidenum">
              <a:rPr lang="en-GB">
                <a:solidFill>
                  <a:srgbClr val="045C75"/>
                </a:solidFill>
              </a:rPr>
              <a:pPr eaLnBrk="1" hangingPunct="1"/>
              <a:t>33</a:t>
            </a:fld>
            <a:endParaRPr lang="en-GB">
              <a:solidFill>
                <a:srgbClr val="045C75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75656" y="260648"/>
            <a:ext cx="7416824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Контактная информация</a:t>
            </a:r>
          </a:p>
        </p:txBody>
      </p:sp>
      <p:sp>
        <p:nvSpPr>
          <p:cNvPr id="37894" name="TextBox 3"/>
          <p:cNvSpPr txBox="1">
            <a:spLocks noChangeArrowheads="1"/>
          </p:cNvSpPr>
          <p:nvPr/>
        </p:nvSpPr>
        <p:spPr bwMode="auto">
          <a:xfrm>
            <a:off x="142875" y="1428750"/>
            <a:ext cx="878681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sz="2800" b="1" dirty="0" smtClean="0">
              <a:solidFill>
                <a:srgbClr val="D911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800" b="1" dirty="0" smtClean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«Отчет об исполнении бюджета за 2015 год» </a:t>
            </a:r>
            <a:endParaRPr lang="ru-RU" sz="2800" b="1" dirty="0">
              <a:solidFill>
                <a:srgbClr val="D911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400" b="1" dirty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2400" b="1" dirty="0" smtClean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</a:t>
            </a:r>
            <a:endParaRPr lang="ru-RU" sz="2400" b="1" dirty="0">
              <a:solidFill>
                <a:srgbClr val="D911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400" b="1" dirty="0" smtClean="0">
                <a:solidFill>
                  <a:srgbClr val="D911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Плёсского городского поселения Приволжского муниципального района Ивановской области</a:t>
            </a:r>
            <a:endParaRPr lang="ru-RU" sz="2400" b="1" dirty="0">
              <a:solidFill>
                <a:srgbClr val="D911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Вы можете получить по адресу: </a:t>
            </a:r>
          </a:p>
          <a:p>
            <a:pPr algn="ctr" eaLnBrk="1" hangingPunct="1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155555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Ивановская область, Приволжский район, г . Плес,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Советская,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8(49339) 2-19-15,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на официальном сайте муниципального образования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Плёсское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поселение»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</a:t>
            </a: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http://plyos-adm.ru/</a:t>
            </a:r>
            <a:endParaRPr lang="ru-RU" sz="2000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000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138"/>
            <a:ext cx="1080120" cy="1298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07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кругленный прямоугольник 3"/>
          <p:cNvGrpSpPr>
            <a:grpSpLocks/>
          </p:cNvGrpSpPr>
          <p:nvPr/>
        </p:nvGrpSpPr>
        <p:grpSpPr bwMode="auto">
          <a:xfrm>
            <a:off x="115888" y="66675"/>
            <a:ext cx="8832850" cy="854075"/>
            <a:chOff x="73" y="42"/>
            <a:chExt cx="5564" cy="538"/>
          </a:xfrm>
        </p:grpSpPr>
        <p:pic>
          <p:nvPicPr>
            <p:cNvPr id="18433" name="Скругленный прямоугольник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42"/>
              <a:ext cx="5564" cy="538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18434" name="Text Box 2"/>
            <p:cNvSpPr txBox="1">
              <a:spLocks noChangeArrowheads="1"/>
            </p:cNvSpPr>
            <p:nvPr/>
          </p:nvSpPr>
          <p:spPr bwMode="auto">
            <a:xfrm>
              <a:off x="133" y="139"/>
              <a:ext cx="5449" cy="368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b="1"/>
                <a:t>Доходы бюджета</a:t>
              </a:r>
              <a:endParaRPr lang="ru-RU" sz="2400" b="1" i="1"/>
            </a:p>
          </p:txBody>
        </p:sp>
      </p:grpSp>
      <p:sp>
        <p:nvSpPr>
          <p:cNvPr id="18437" name="TextBox 12"/>
          <p:cNvSpPr txBox="1">
            <a:spLocks noChangeArrowheads="1"/>
          </p:cNvSpPr>
          <p:nvPr/>
        </p:nvSpPr>
        <p:spPr bwMode="auto">
          <a:xfrm>
            <a:off x="2627313" y="981075"/>
            <a:ext cx="5399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ru-RU" sz="1600">
                <a:solidFill>
                  <a:srgbClr val="CC0000"/>
                </a:solidFill>
              </a:rPr>
              <a:t>Поступающие в бюджет денежные средства являются </a:t>
            </a:r>
          </a:p>
          <a:p>
            <a:pPr algn="ctr"/>
            <a:r>
              <a:rPr lang="ru-RU" sz="1600" b="1">
                <a:solidFill>
                  <a:srgbClr val="CC0000"/>
                </a:solidFill>
              </a:rPr>
              <a:t>ДОХОДАМИ БЮДЖЕТА</a:t>
            </a:r>
            <a:endParaRPr lang="ru-RU" sz="1600">
              <a:solidFill>
                <a:srgbClr val="CC0000"/>
              </a:solidFill>
            </a:endParaRPr>
          </a:p>
        </p:txBody>
      </p:sp>
      <p:sp>
        <p:nvSpPr>
          <p:cNvPr id="14" name="Стрелка вниз 13"/>
          <p:cNvSpPr>
            <a:spLocks noChangeArrowheads="1"/>
          </p:cNvSpPr>
          <p:nvPr/>
        </p:nvSpPr>
        <p:spPr bwMode="auto">
          <a:xfrm rot="2358155">
            <a:off x="3132138" y="1773238"/>
            <a:ext cx="223837" cy="1025525"/>
          </a:xfrm>
          <a:prstGeom prst="downArrow">
            <a:avLst>
              <a:gd name="adj1" fmla="val 50000"/>
              <a:gd name="adj2" fmla="val 63378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miter lim="800000"/>
            <a:headEnd/>
            <a:tailEnd/>
          </a:ln>
        </p:spPr>
        <p:txBody>
          <a:bodyPr lIns="91431" tIns="45715" rIns="91431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Стрелка вниз 14"/>
          <p:cNvSpPr>
            <a:spLocks noChangeArrowheads="1"/>
          </p:cNvSpPr>
          <p:nvPr/>
        </p:nvSpPr>
        <p:spPr bwMode="auto">
          <a:xfrm rot="-2353301">
            <a:off x="7235825" y="1773238"/>
            <a:ext cx="223838" cy="1006475"/>
          </a:xfrm>
          <a:prstGeom prst="downArrow">
            <a:avLst>
              <a:gd name="adj1" fmla="val 50000"/>
              <a:gd name="adj2" fmla="val 50106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miter lim="800000"/>
            <a:headEnd/>
            <a:tailEnd/>
          </a:ln>
        </p:spPr>
        <p:txBody>
          <a:bodyPr lIns="91431" tIns="45715" rIns="91431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Стрелка вниз 15"/>
          <p:cNvSpPr>
            <a:spLocks noChangeArrowheads="1"/>
          </p:cNvSpPr>
          <p:nvPr/>
        </p:nvSpPr>
        <p:spPr bwMode="auto">
          <a:xfrm>
            <a:off x="5003800" y="1844675"/>
            <a:ext cx="223838" cy="936625"/>
          </a:xfrm>
          <a:prstGeom prst="downArrow">
            <a:avLst>
              <a:gd name="adj1" fmla="val 50000"/>
              <a:gd name="adj2" fmla="val 72084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miter lim="800000"/>
            <a:headEnd/>
            <a:tailEnd/>
          </a:ln>
        </p:spPr>
        <p:txBody>
          <a:bodyPr lIns="91431" tIns="45715" rIns="91431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211139" y="2997200"/>
            <a:ext cx="3064718" cy="3384550"/>
          </a:xfrm>
          <a:prstGeom prst="roundRect">
            <a:avLst>
              <a:gd name="adj" fmla="val 16667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round/>
            <a:headEnd/>
            <a:tailEnd/>
          </a:ln>
        </p:spPr>
        <p:txBody>
          <a:bodyPr lIns="91431" tIns="45715" rIns="91431" bIns="45715" anchor="ctr"/>
          <a:lstStyle/>
          <a:p>
            <a:pPr algn="ctr"/>
            <a:r>
              <a:rPr lang="ru-RU" sz="1400" b="1" dirty="0">
                <a:solidFill>
                  <a:srgbClr val="CC0000"/>
                </a:solidFill>
                <a:latin typeface="Constantia" pitchFamily="18" charset="0"/>
              </a:rPr>
              <a:t>НАЛОГИ</a:t>
            </a:r>
            <a:r>
              <a:rPr lang="ru-RU" sz="1400" dirty="0">
                <a:latin typeface="Constantia" pitchFamily="18" charset="0"/>
              </a:rPr>
              <a:t> – часть доходов граждан и организаций, которые они обязаны заплатить государству (например, налог на доходы физических лиц</a:t>
            </a:r>
            <a:r>
              <a:rPr lang="ru-RU" sz="1400" dirty="0" smtClean="0">
                <a:latin typeface="Constantia" pitchFamily="18" charset="0"/>
              </a:rPr>
              <a:t>, </a:t>
            </a:r>
            <a:r>
              <a:rPr lang="ru-RU" sz="1400" dirty="0">
                <a:cs typeface="Times New Roman" pitchFamily="18" charset="0"/>
              </a:rPr>
              <a:t>налоги на товары (работы, услуги), реализуемые на территории Российской Федерации;</a:t>
            </a:r>
          </a:p>
          <a:p>
            <a:pPr algn="ctr"/>
            <a:r>
              <a:rPr lang="ru-RU" sz="1400" dirty="0" smtClean="0">
                <a:latin typeface="Constantia" pitchFamily="18" charset="0"/>
              </a:rPr>
              <a:t>налог </a:t>
            </a:r>
            <a:r>
              <a:rPr lang="ru-RU" sz="1400" dirty="0">
                <a:latin typeface="Constantia" pitchFamily="18" charset="0"/>
              </a:rPr>
              <a:t>на имущество физических лиц, земельный </a:t>
            </a:r>
            <a:r>
              <a:rPr lang="ru-RU" sz="1400" dirty="0" smtClean="0">
                <a:latin typeface="Constantia" pitchFamily="18" charset="0"/>
              </a:rPr>
              <a:t>налог, единый сельскохозяйственный налог и </a:t>
            </a:r>
            <a:r>
              <a:rPr lang="ru-RU" sz="1400" dirty="0">
                <a:latin typeface="Constantia" pitchFamily="18" charset="0"/>
              </a:rPr>
              <a:t>др.)</a:t>
            </a: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3491880" y="2997200"/>
            <a:ext cx="2735883" cy="3384550"/>
          </a:xfrm>
          <a:prstGeom prst="roundRect">
            <a:avLst>
              <a:gd name="adj" fmla="val 16667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round/>
            <a:headEnd/>
            <a:tailEnd/>
          </a:ln>
        </p:spPr>
        <p:txBody>
          <a:bodyPr lIns="91431" tIns="45715" rIns="91431" bIns="45715" anchor="ctr"/>
          <a:lstStyle/>
          <a:p>
            <a:pPr algn="ctr"/>
            <a:r>
              <a:rPr lang="ru-RU" sz="1400" b="1" dirty="0">
                <a:solidFill>
                  <a:srgbClr val="CC0000"/>
                </a:solidFill>
                <a:latin typeface="Constantia" pitchFamily="18" charset="0"/>
              </a:rPr>
              <a:t>НЕНАЛОГОВЫЕ ДОХОДЫ</a:t>
            </a:r>
            <a:r>
              <a:rPr lang="ru-RU" sz="1400" b="1" dirty="0">
                <a:latin typeface="Constantia" pitchFamily="18" charset="0"/>
              </a:rPr>
              <a:t> </a:t>
            </a:r>
            <a:r>
              <a:rPr lang="ru-RU" sz="1400" dirty="0">
                <a:latin typeface="Constantia" pitchFamily="18" charset="0"/>
              </a:rPr>
              <a:t>– платежи в виде штрафов, санкций за нарушение законодательства, платежи за пользование </a:t>
            </a:r>
            <a:r>
              <a:rPr lang="ru-RU" sz="1400" dirty="0" smtClean="0">
                <a:latin typeface="Constantia" pitchFamily="18" charset="0"/>
              </a:rPr>
              <a:t>муниципальным имуществом, </a:t>
            </a:r>
            <a:r>
              <a:rPr lang="ru-RU" sz="1400" dirty="0" smtClean="0">
                <a:cs typeface="Times New Roman" pitchFamily="18" charset="0"/>
              </a:rPr>
              <a:t>доходы </a:t>
            </a:r>
            <a:r>
              <a:rPr lang="ru-RU" sz="1400" dirty="0">
                <a:cs typeface="Times New Roman" pitchFamily="18" charset="0"/>
              </a:rPr>
              <a:t>от продажи материальных и нематериальных активов</a:t>
            </a:r>
          </a:p>
          <a:p>
            <a:pPr algn="ctr"/>
            <a:endParaRPr lang="ru-RU" sz="1400" dirty="0">
              <a:latin typeface="Constantia" pitchFamily="18" charset="0"/>
            </a:endParaRP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6443786" y="2997200"/>
            <a:ext cx="2504951" cy="3384550"/>
          </a:xfrm>
          <a:prstGeom prst="roundRect">
            <a:avLst>
              <a:gd name="adj" fmla="val 16667"/>
            </a:avLst>
          </a:prstGeom>
          <a:solidFill>
            <a:srgbClr val="FFF0C9"/>
          </a:solidFill>
          <a:ln w="25400" algn="ctr">
            <a:solidFill>
              <a:srgbClr val="B07E00"/>
            </a:solidFill>
            <a:round/>
            <a:headEnd/>
            <a:tailEnd/>
          </a:ln>
        </p:spPr>
        <p:txBody>
          <a:bodyPr lIns="91431" tIns="45715" rIns="91431" bIns="45715" anchor="ctr"/>
          <a:lstStyle/>
          <a:p>
            <a:pPr algn="ctr"/>
            <a:r>
              <a:rPr lang="ru-RU" sz="1400" b="1" dirty="0">
                <a:solidFill>
                  <a:srgbClr val="CC0000"/>
                </a:solidFill>
                <a:latin typeface="Constantia" pitchFamily="18" charset="0"/>
              </a:rPr>
              <a:t>БЕЗВОЗМЕЗДНЫЕ ПОСТУПЛЕНИЯ</a:t>
            </a:r>
            <a:r>
              <a:rPr lang="ru-RU" sz="1400" b="1" dirty="0">
                <a:latin typeface="Constantia" pitchFamily="18" charset="0"/>
              </a:rPr>
              <a:t> </a:t>
            </a:r>
            <a:r>
              <a:rPr lang="ru-RU" sz="1400" dirty="0">
                <a:latin typeface="Constantia" pitchFamily="18" charset="0"/>
              </a:rPr>
              <a:t>– 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pic>
        <p:nvPicPr>
          <p:cNvPr id="1028" name="Picture 4" descr="http://krai44.ru/i/news/ekonomikabyudzh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5" y="958851"/>
            <a:ext cx="2137018" cy="160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кругленный прямоугольник 3"/>
          <p:cNvGrpSpPr>
            <a:grpSpLocks/>
          </p:cNvGrpSpPr>
          <p:nvPr/>
        </p:nvGrpSpPr>
        <p:grpSpPr bwMode="auto">
          <a:xfrm>
            <a:off x="107950" y="0"/>
            <a:ext cx="8832850" cy="854075"/>
            <a:chOff x="73" y="42"/>
            <a:chExt cx="5564" cy="538"/>
          </a:xfrm>
        </p:grpSpPr>
        <p:pic>
          <p:nvPicPr>
            <p:cNvPr id="81925" name="Скругленный прямоугольник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42"/>
              <a:ext cx="5564" cy="538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133" y="139"/>
              <a:ext cx="5449" cy="368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dirty="0"/>
                <a:t>Расходы бюджета</a:t>
              </a:r>
              <a:endParaRPr lang="ru-RU" i="1" dirty="0"/>
            </a:p>
          </p:txBody>
        </p:sp>
      </p:grp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179388" y="765175"/>
            <a:ext cx="8713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charset="0"/>
              </a:rPr>
              <a:t>Выплачиваемые из бюджета денежные средства называются </a:t>
            </a:r>
          </a:p>
          <a:p>
            <a:pPr algn="ctr"/>
            <a:r>
              <a:rPr lang="ru-RU" b="1" dirty="0">
                <a:latin typeface="Arial" charset="0"/>
              </a:rPr>
              <a:t>РАСХОДАМИ БЮДЖЕТА</a:t>
            </a:r>
          </a:p>
        </p:txBody>
      </p:sp>
      <p:sp>
        <p:nvSpPr>
          <p:cNvPr id="81929" name="Прямоугольник 29"/>
          <p:cNvSpPr>
            <a:spLocks noChangeArrowheads="1"/>
          </p:cNvSpPr>
          <p:nvPr/>
        </p:nvSpPr>
        <p:spPr bwMode="auto">
          <a:xfrm>
            <a:off x="971550" y="2636838"/>
            <a:ext cx="2232025" cy="29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 dirty="0">
                <a:latin typeface="Constantia" pitchFamily="18" charset="0"/>
              </a:rPr>
              <a:t>на </a:t>
            </a:r>
            <a:r>
              <a:rPr lang="ru-RU" sz="1300" b="1" dirty="0" smtClean="0">
                <a:latin typeface="Constantia" pitchFamily="18" charset="0"/>
              </a:rPr>
              <a:t>культуру</a:t>
            </a:r>
            <a:endParaRPr lang="ru-RU" sz="1300" b="1" dirty="0">
              <a:latin typeface="Constantia" pitchFamily="18" charset="0"/>
            </a:endParaRPr>
          </a:p>
        </p:txBody>
      </p:sp>
      <p:sp>
        <p:nvSpPr>
          <p:cNvPr id="81930" name="Прямоугольник 35"/>
          <p:cNvSpPr>
            <a:spLocks noChangeArrowheads="1"/>
          </p:cNvSpPr>
          <p:nvPr/>
        </p:nvSpPr>
        <p:spPr bwMode="auto">
          <a:xfrm>
            <a:off x="827088" y="4365625"/>
            <a:ext cx="24479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жилищно-коммунальное</a:t>
            </a:r>
            <a:r>
              <a:rPr lang="ru-RU" sz="1000" b="1">
                <a:latin typeface="Constantia" pitchFamily="18" charset="0"/>
              </a:rPr>
              <a:t> </a:t>
            </a:r>
            <a:r>
              <a:rPr lang="ru-RU" sz="1300" b="1">
                <a:latin typeface="Constantia" pitchFamily="18" charset="0"/>
              </a:rPr>
              <a:t>хозяйство</a:t>
            </a:r>
          </a:p>
        </p:txBody>
      </p:sp>
      <p:sp>
        <p:nvSpPr>
          <p:cNvPr id="81931" name="Прямоугольник 31"/>
          <p:cNvSpPr>
            <a:spLocks noChangeArrowheads="1"/>
          </p:cNvSpPr>
          <p:nvPr/>
        </p:nvSpPr>
        <p:spPr bwMode="auto">
          <a:xfrm>
            <a:off x="3779838" y="2636838"/>
            <a:ext cx="1368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образование</a:t>
            </a:r>
          </a:p>
        </p:txBody>
      </p:sp>
      <p:sp>
        <p:nvSpPr>
          <p:cNvPr id="81932" name="Прямоугольник 40"/>
          <p:cNvSpPr>
            <a:spLocks noChangeArrowheads="1"/>
          </p:cNvSpPr>
          <p:nvPr/>
        </p:nvSpPr>
        <p:spPr bwMode="auto">
          <a:xfrm>
            <a:off x="3640593" y="4403749"/>
            <a:ext cx="2016125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 dirty="0">
                <a:latin typeface="Constantia" pitchFamily="18" charset="0"/>
              </a:rPr>
              <a:t>на </a:t>
            </a:r>
            <a:endParaRPr lang="ru-RU" sz="1300" b="1" dirty="0" smtClean="0">
              <a:latin typeface="Constantia" pitchFamily="18" charset="0"/>
            </a:endParaRPr>
          </a:p>
          <a:p>
            <a:pPr algn="ctr"/>
            <a:r>
              <a:rPr lang="ru-RU" sz="1300" b="1" dirty="0" smtClean="0">
                <a:latin typeface="Constantia" pitchFamily="18" charset="0"/>
              </a:rPr>
              <a:t>благоустройство</a:t>
            </a:r>
            <a:endParaRPr lang="ru-RU" sz="1300" b="1" dirty="0">
              <a:latin typeface="Constantia" pitchFamily="18" charset="0"/>
            </a:endParaRPr>
          </a:p>
        </p:txBody>
      </p:sp>
      <p:sp>
        <p:nvSpPr>
          <p:cNvPr id="81933" name="Прямоугольник 42"/>
          <p:cNvSpPr>
            <a:spLocks noChangeArrowheads="1"/>
          </p:cNvSpPr>
          <p:nvPr/>
        </p:nvSpPr>
        <p:spPr bwMode="auto">
          <a:xfrm>
            <a:off x="6300788" y="2708275"/>
            <a:ext cx="15843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физическую культуру и спорт</a:t>
            </a:r>
          </a:p>
        </p:txBody>
      </p:sp>
      <p:sp>
        <p:nvSpPr>
          <p:cNvPr id="81934" name="Прямоугольник 26"/>
          <p:cNvSpPr>
            <a:spLocks noChangeArrowheads="1"/>
          </p:cNvSpPr>
          <p:nvPr/>
        </p:nvSpPr>
        <p:spPr bwMode="auto">
          <a:xfrm>
            <a:off x="6444207" y="4365625"/>
            <a:ext cx="2232247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ru-RU" sz="1200" b="1" dirty="0">
                <a:latin typeface="Constantia" pitchFamily="18" charset="0"/>
              </a:rPr>
              <a:t>на общегосударственные вопросы</a:t>
            </a:r>
            <a:r>
              <a:rPr lang="ru-RU" sz="1300" b="1" dirty="0">
                <a:latin typeface="Constantia" pitchFamily="18" charset="0"/>
              </a:rPr>
              <a:t> </a:t>
            </a:r>
          </a:p>
        </p:txBody>
      </p:sp>
      <p:sp>
        <p:nvSpPr>
          <p:cNvPr id="81935" name="Прямоугольник 28"/>
          <p:cNvSpPr>
            <a:spLocks noChangeArrowheads="1"/>
          </p:cNvSpPr>
          <p:nvPr/>
        </p:nvSpPr>
        <p:spPr bwMode="auto">
          <a:xfrm>
            <a:off x="3492500" y="6165850"/>
            <a:ext cx="2160588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 dirty="0" smtClean="0">
                <a:latin typeface="Constantia" pitchFamily="18" charset="0"/>
              </a:rPr>
              <a:t>На национальную оборону</a:t>
            </a:r>
            <a:endParaRPr lang="ru-RU" sz="1300" b="1" dirty="0">
              <a:latin typeface="Constantia" pitchFamily="18" charset="0"/>
            </a:endParaRPr>
          </a:p>
        </p:txBody>
      </p:sp>
      <p:sp>
        <p:nvSpPr>
          <p:cNvPr id="81936" name="Прямоугольник 44"/>
          <p:cNvSpPr>
            <a:spLocks noChangeArrowheads="1"/>
          </p:cNvSpPr>
          <p:nvPr/>
        </p:nvSpPr>
        <p:spPr bwMode="auto">
          <a:xfrm>
            <a:off x="6152693" y="6035675"/>
            <a:ext cx="2700795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/>
          <a:p>
            <a:pPr algn="ctr"/>
            <a:endParaRPr lang="ru-RU" sz="1200" b="1" dirty="0" smtClean="0"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cs typeface="Times New Roman" pitchFamily="18" charset="0"/>
              </a:rPr>
              <a:t>На национальную безопасность </a:t>
            </a:r>
            <a:r>
              <a:rPr lang="ru-RU" sz="1200" b="1" dirty="0">
                <a:cs typeface="Times New Roman" pitchFamily="18" charset="0"/>
              </a:rPr>
              <a:t>и </a:t>
            </a:r>
          </a:p>
          <a:p>
            <a:pPr algn="ctr"/>
            <a:r>
              <a:rPr lang="ru-RU" sz="1200" b="1" dirty="0">
                <a:cs typeface="Times New Roman" pitchFamily="18" charset="0"/>
              </a:rPr>
              <a:t>правоохранительная </a:t>
            </a:r>
          </a:p>
          <a:p>
            <a:pPr algn="ctr"/>
            <a:r>
              <a:rPr lang="ru-RU" sz="1200" b="1" dirty="0" smtClean="0">
                <a:cs typeface="Times New Roman" pitchFamily="18" charset="0"/>
              </a:rPr>
              <a:t>деятельность</a:t>
            </a:r>
            <a:endParaRPr lang="ru-RU" sz="1200" b="1" dirty="0">
              <a:latin typeface="Constantia" pitchFamily="18" charset="0"/>
            </a:endParaRPr>
          </a:p>
        </p:txBody>
      </p:sp>
      <p:sp>
        <p:nvSpPr>
          <p:cNvPr id="81938" name="Прямоугольник 38"/>
          <p:cNvSpPr>
            <a:spLocks noChangeArrowheads="1"/>
          </p:cNvSpPr>
          <p:nvPr/>
        </p:nvSpPr>
        <p:spPr bwMode="auto">
          <a:xfrm>
            <a:off x="1042988" y="6165850"/>
            <a:ext cx="19446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/>
          <a:p>
            <a:pPr algn="ctr"/>
            <a:r>
              <a:rPr lang="ru-RU" sz="1300" b="1">
                <a:latin typeface="Constantia" pitchFamily="18" charset="0"/>
              </a:rPr>
              <a:t>на национальную экономику </a:t>
            </a:r>
          </a:p>
        </p:txBody>
      </p:sp>
      <p:pic>
        <p:nvPicPr>
          <p:cNvPr id="81944" name="Picture 24" descr="оч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141663"/>
            <a:ext cx="2378841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0" name="Picture 2" descr="http://plyos-adm.ru/upload/DSC_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7000"/>
            <a:ext cx="2807469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25788"/>
            <a:ext cx="2807468" cy="129698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9342" y="3155951"/>
            <a:ext cx="2470809" cy="124779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2295" y="1397000"/>
            <a:ext cx="2517309" cy="13112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0" y="4868863"/>
            <a:ext cx="2817904" cy="1296987"/>
          </a:xfrm>
          <a:prstGeom prst="rect">
            <a:avLst/>
          </a:prstGeom>
        </p:spPr>
      </p:pic>
      <p:pic>
        <p:nvPicPr>
          <p:cNvPr id="35" name="Picture 4" descr="http://ulpressa.ru/wp-content/uploads/old/600PC24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43" y="4896181"/>
            <a:ext cx="2542520" cy="126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10" y="1423833"/>
            <a:ext cx="2331869" cy="1284442"/>
          </a:xfrm>
          <a:prstGeom prst="rect">
            <a:avLst/>
          </a:prstGeom>
        </p:spPr>
      </p:pic>
      <p:pic>
        <p:nvPicPr>
          <p:cNvPr id="3074" name="Picture 2" descr="http://edu.tltsu.ru/sites/sites_content/site102/html/media9526/1_416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13" y="4840393"/>
            <a:ext cx="2385056" cy="138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79388" y="0"/>
            <a:ext cx="8832850" cy="692150"/>
            <a:chOff x="73" y="142"/>
            <a:chExt cx="5564" cy="530"/>
          </a:xfrm>
        </p:grpSpPr>
        <p:pic>
          <p:nvPicPr>
            <p:cNvPr id="117769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42"/>
              <a:ext cx="5564" cy="530"/>
            </a:xfrm>
            <a:prstGeom prst="rect">
              <a:avLst/>
            </a:prstGeom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sp>
          <p:nvSpPr>
            <p:cNvPr id="117770" name="Text Box 10"/>
            <p:cNvSpPr txBox="1">
              <a:spLocks noChangeArrowheads="1"/>
            </p:cNvSpPr>
            <p:nvPr/>
          </p:nvSpPr>
          <p:spPr bwMode="auto">
            <a:xfrm>
              <a:off x="135" y="186"/>
              <a:ext cx="5444" cy="410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2400" dirty="0" smtClean="0"/>
                <a:t>Исполнение бюджета</a:t>
              </a:r>
              <a:endParaRPr lang="ru-RU" sz="2400" dirty="0"/>
            </a:p>
          </p:txBody>
        </p:sp>
      </p:grpSp>
      <p:sp>
        <p:nvSpPr>
          <p:cNvPr id="117772" name="Rectangle 12"/>
          <p:cNvSpPr>
            <a:spLocks noChangeArrowheads="1"/>
          </p:cNvSpPr>
          <p:nvPr/>
        </p:nvSpPr>
        <p:spPr bwMode="auto">
          <a:xfrm>
            <a:off x="346869" y="1153787"/>
            <a:ext cx="8497887" cy="1089529"/>
          </a:xfrm>
          <a:prstGeom prst="rect">
            <a:avLst/>
          </a:prstGeom>
          <a:gradFill rotWithShape="1">
            <a:gsLst>
              <a:gs pos="0">
                <a:srgbClr val="33CCFF">
                  <a:alpha val="63000"/>
                </a:srgbClr>
              </a:gs>
              <a:gs pos="100000">
                <a:srgbClr val="CCECFF">
                  <a:alpha val="50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b="1" dirty="0" smtClean="0">
                <a:solidFill>
                  <a:srgbClr val="003366"/>
                </a:solidFill>
              </a:rPr>
              <a:t>           Непосредственное </a:t>
            </a:r>
            <a:r>
              <a:rPr lang="ru-RU" b="1" dirty="0">
                <a:solidFill>
                  <a:srgbClr val="003366"/>
                </a:solidFill>
              </a:rPr>
              <a:t>исполнение бюджета возложено на </a:t>
            </a:r>
            <a:r>
              <a:rPr lang="ru-RU" b="1" dirty="0" smtClean="0">
                <a:solidFill>
                  <a:srgbClr val="003366"/>
                </a:solidFill>
              </a:rPr>
              <a:t>администрацию поселения, которая </a:t>
            </a:r>
            <a:r>
              <a:rPr lang="ru-RU" b="1" dirty="0">
                <a:solidFill>
                  <a:srgbClr val="003366"/>
                </a:solidFill>
              </a:rPr>
              <a:t>формирует доходную и расходную части бюджета, распределяет </a:t>
            </a:r>
            <a:r>
              <a:rPr lang="ru-RU" b="1" dirty="0" smtClean="0">
                <a:solidFill>
                  <a:srgbClr val="003366"/>
                </a:solidFill>
              </a:rPr>
              <a:t>ассигнования </a:t>
            </a:r>
            <a:r>
              <a:rPr lang="ru-RU" b="1" dirty="0">
                <a:solidFill>
                  <a:srgbClr val="003366"/>
                </a:solidFill>
              </a:rPr>
              <a:t>по распорядителям средств и осуществляет контроль за их </a:t>
            </a:r>
            <a:r>
              <a:rPr lang="ru-RU" b="1" dirty="0" smtClean="0">
                <a:solidFill>
                  <a:srgbClr val="003366"/>
                </a:solidFill>
              </a:rPr>
              <a:t>расходованием</a:t>
            </a:r>
            <a:r>
              <a:rPr lang="ru-RU" b="1" dirty="0">
                <a:solidFill>
                  <a:srgbClr val="003366"/>
                </a:solidFill>
              </a:rPr>
              <a:t>.</a:t>
            </a:r>
            <a:r>
              <a:rPr lang="ru-RU" dirty="0" smtClean="0">
                <a:solidFill>
                  <a:srgbClr val="003366"/>
                </a:solidFill>
              </a:rPr>
              <a:t>         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422276" y="2926388"/>
            <a:ext cx="8497887" cy="646331"/>
          </a:xfrm>
          <a:prstGeom prst="rect">
            <a:avLst/>
          </a:prstGeom>
          <a:gradFill rotWithShape="1">
            <a:gsLst>
              <a:gs pos="0">
                <a:srgbClr val="FFFFCC">
                  <a:alpha val="59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990033"/>
                </a:solidFill>
              </a:rPr>
              <a:t>         </a:t>
            </a:r>
            <a:r>
              <a:rPr lang="ru-RU" b="1" dirty="0"/>
              <a:t>Кассовое исполнение бюджета осуществляет </a:t>
            </a:r>
          </a:p>
          <a:p>
            <a:pPr algn="just"/>
            <a:r>
              <a:rPr lang="ru-RU" b="1" dirty="0"/>
              <a:t>отдел №16 Управления Федерального Казначейства по Ивановской области</a:t>
            </a:r>
          </a:p>
        </p:txBody>
      </p:sp>
      <p:pic>
        <p:nvPicPr>
          <p:cNvPr id="2050" name="Picture 2" descr="http://lada.fm/uploads/posts/2013-12/1387446954_880211_1_org_b821387760z.1_20130921142941_000_g5g1acefm.1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5"/>
            <a:ext cx="3888432" cy="25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792088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Итоги исполнения бюджета за 2015 год</a:t>
            </a:r>
            <a:endParaRPr lang="ru-RU" sz="28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5442725"/>
              </p:ext>
            </p:extLst>
          </p:nvPr>
        </p:nvGraphicFramePr>
        <p:xfrm>
          <a:off x="179512" y="1412775"/>
          <a:ext cx="8712968" cy="458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944216"/>
                <a:gridCol w="1512168"/>
                <a:gridCol w="1512168"/>
                <a:gridCol w="1656184"/>
              </a:tblGrid>
              <a:tr h="25232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Утверждено на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2015год, руб.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 в 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2015 </a:t>
                      </a:r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6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Руб</a:t>
                      </a:r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бюджетным назначениям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Процент исполнения к 2014 </a:t>
                      </a:r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 %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7569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Налоговые и неналоговые доходы,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61 006 907,43</a:t>
                      </a:r>
                    </a:p>
                    <a:p>
                      <a:pPr algn="ctr" fontAlgn="t"/>
                      <a:endParaRPr lang="ru-RU" sz="1600" b="1" i="0" u="none" strike="noStrike" dirty="0" smtClean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59 656 727,19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97,79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129,93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504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46 321 960,41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41 514 014,86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89,62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27,38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504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Всего доходов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107 328 867,84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101 170 717,05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94,26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58,49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116787">
                <a:tc>
                  <a:txBody>
                    <a:bodyPr/>
                    <a:lstStyle/>
                    <a:p>
                      <a:pPr algn="ctr" fontAlgn="t"/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3669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Всего расходов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120 561 563,28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108 290 581,60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89,82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44,60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  <a:tr h="8410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Дефицит (-)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Профицит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 (+)</a:t>
                      </a:r>
                      <a:endParaRPr lang="ru-RU" sz="1800" b="1" i="0" u="none" strike="noStrike" dirty="0" smtClean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-13 232 695,44</a:t>
                      </a:r>
                    </a:p>
                    <a:p>
                      <a:pPr algn="ctr" fontAlgn="t"/>
                      <a:endParaRPr lang="ru-RU" sz="1600" b="1" i="0" u="none" strike="noStrike" dirty="0" smtClean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-7 119 839,55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7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87000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119321"/>
              </p:ext>
            </p:extLst>
          </p:nvPr>
        </p:nvGraphicFramePr>
        <p:xfrm>
          <a:off x="5076056" y="3813175"/>
          <a:ext cx="3888432" cy="2551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875531"/>
              </p:ext>
            </p:extLst>
          </p:nvPr>
        </p:nvGraphicFramePr>
        <p:xfrm>
          <a:off x="5148064" y="1268759"/>
          <a:ext cx="3744416" cy="261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417357"/>
              </p:ext>
            </p:extLst>
          </p:nvPr>
        </p:nvGraphicFramePr>
        <p:xfrm>
          <a:off x="5076056" y="3933056"/>
          <a:ext cx="3765354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49576" y="0"/>
            <a:ext cx="8892481" cy="854075"/>
            <a:chOff x="73" y="88"/>
            <a:chExt cx="5760" cy="538"/>
          </a:xfrm>
        </p:grpSpPr>
        <p:pic>
          <p:nvPicPr>
            <p:cNvPr id="25601" name="Скругленный прямоугольник 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88"/>
              <a:ext cx="5564" cy="53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2" name="Text Box 2"/>
            <p:cNvSpPr txBox="1">
              <a:spLocks noChangeArrowheads="1"/>
            </p:cNvSpPr>
            <p:nvPr/>
          </p:nvSpPr>
          <p:spPr bwMode="auto">
            <a:xfrm>
              <a:off x="133" y="184"/>
              <a:ext cx="5700" cy="368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3600" dirty="0"/>
                <a:t>Структура доходов </a:t>
              </a:r>
              <a:r>
                <a:rPr lang="ru-RU" sz="3600" dirty="0" smtClean="0"/>
                <a:t>бюджета в 2015 году</a:t>
              </a:r>
              <a:endParaRPr lang="ru-RU" sz="3600" dirty="0"/>
            </a:p>
          </p:txBody>
        </p:sp>
      </p:grpSp>
      <p:sp>
        <p:nvSpPr>
          <p:cNvPr id="103050" name="Control 1674"/>
          <p:cNvSpPr>
            <a:spLocks noRot="1" noChangeArrowheads="1" noChangeShapeType="1" noTextEdit="1"/>
          </p:cNvSpPr>
          <p:nvPr/>
        </p:nvSpPr>
        <p:spPr bwMode="auto">
          <a:xfrm>
            <a:off x="7534275" y="2984500"/>
            <a:ext cx="2305050" cy="1657350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049" name="Control 1673"/>
          <p:cNvSpPr>
            <a:spLocks noRot="1" noChangeArrowheads="1" noChangeShapeType="1" noTextEdit="1"/>
          </p:cNvSpPr>
          <p:nvPr/>
        </p:nvSpPr>
        <p:spPr bwMode="auto">
          <a:xfrm>
            <a:off x="7543800" y="1165225"/>
            <a:ext cx="2286000" cy="181927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601" name="Control 2225"/>
          <p:cNvSpPr>
            <a:spLocks noRot="1" noChangeArrowheads="1" noChangeShapeType="1" noTextEdit="1"/>
          </p:cNvSpPr>
          <p:nvPr/>
        </p:nvSpPr>
        <p:spPr bwMode="auto">
          <a:xfrm>
            <a:off x="7642225" y="3738563"/>
            <a:ext cx="2305050" cy="1657350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602" name="Control 2226"/>
          <p:cNvSpPr>
            <a:spLocks noRot="1" noChangeArrowheads="1" noChangeShapeType="1" noTextEdit="1"/>
          </p:cNvSpPr>
          <p:nvPr/>
        </p:nvSpPr>
        <p:spPr bwMode="auto">
          <a:xfrm>
            <a:off x="7632700" y="1400175"/>
            <a:ext cx="2286000" cy="181927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04126" name="Group 27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323256"/>
              </p:ext>
            </p:extLst>
          </p:nvPr>
        </p:nvGraphicFramePr>
        <p:xfrm>
          <a:off x="179513" y="854075"/>
          <a:ext cx="8856982" cy="5834139"/>
        </p:xfrm>
        <a:graphic>
          <a:graphicData uri="http://schemas.openxmlformats.org/drawingml/2006/table">
            <a:tbl>
              <a:tblPr/>
              <a:tblGrid>
                <a:gridCol w="2160239"/>
                <a:gridCol w="1728192"/>
                <a:gridCol w="1016165"/>
                <a:gridCol w="3952386"/>
              </a:tblGrid>
              <a:tr h="3214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(руб.)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-52"/>
                        </a:rPr>
                        <a:t>2015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38 155 206,54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37,72%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21 501 520,65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21,25%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41 513 989,86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41,03%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1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172961,7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38 155 206,54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24322891,37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63,75%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417129,05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1,09%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1968317,96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5,16%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11446868,16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265">
                <a:tc gridSpan="3"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79388" y="0"/>
            <a:ext cx="8832850" cy="854075"/>
            <a:chOff x="73" y="88"/>
            <a:chExt cx="5564" cy="538"/>
          </a:xfrm>
        </p:grpSpPr>
        <p:pic>
          <p:nvPicPr>
            <p:cNvPr id="104453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88"/>
              <a:ext cx="5564" cy="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454" name="Text Box 6"/>
            <p:cNvSpPr txBox="1">
              <a:spLocks noChangeArrowheads="1"/>
            </p:cNvSpPr>
            <p:nvPr/>
          </p:nvSpPr>
          <p:spPr bwMode="auto">
            <a:xfrm>
              <a:off x="133" y="184"/>
              <a:ext cx="5449" cy="368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/>
              <a:r>
                <a:rPr lang="ru-RU" sz="3600" dirty="0"/>
                <a:t>Структура доходов </a:t>
              </a:r>
              <a:r>
                <a:rPr lang="ru-RU" sz="3600" dirty="0" smtClean="0"/>
                <a:t>бюджета в 2015 году</a:t>
              </a:r>
              <a:endParaRPr lang="ru-RU" sz="3600" dirty="0"/>
            </a:p>
          </p:txBody>
        </p:sp>
      </p:grpSp>
      <p:sp>
        <p:nvSpPr>
          <p:cNvPr id="104456" name="Control 8"/>
          <p:cNvSpPr>
            <a:spLocks noRot="1" noChangeArrowheads="1" noChangeShapeType="1" noTextEdit="1"/>
          </p:cNvSpPr>
          <p:nvPr/>
        </p:nvSpPr>
        <p:spPr bwMode="auto">
          <a:xfrm>
            <a:off x="7059613" y="1328738"/>
            <a:ext cx="2257425" cy="206692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455" name="Control 7"/>
          <p:cNvSpPr>
            <a:spLocks noRot="1" noChangeArrowheads="1" noChangeShapeType="1" noTextEdit="1"/>
          </p:cNvSpPr>
          <p:nvPr/>
        </p:nvSpPr>
        <p:spPr bwMode="auto">
          <a:xfrm>
            <a:off x="6992938" y="4224338"/>
            <a:ext cx="2333625" cy="1104900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941" name="Control 493"/>
          <p:cNvSpPr>
            <a:spLocks noRot="1" noChangeArrowheads="1" noChangeShapeType="1" noTextEdit="1"/>
          </p:cNvSpPr>
          <p:nvPr/>
        </p:nvSpPr>
        <p:spPr bwMode="auto">
          <a:xfrm>
            <a:off x="7037388" y="1682750"/>
            <a:ext cx="2257425" cy="2066925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4940" name="Control 492"/>
          <p:cNvSpPr>
            <a:spLocks noRot="1" noChangeArrowheads="1" noChangeShapeType="1" noTextEdit="1"/>
          </p:cNvSpPr>
          <p:nvPr/>
        </p:nvSpPr>
        <p:spPr bwMode="auto">
          <a:xfrm>
            <a:off x="6970713" y="4575175"/>
            <a:ext cx="2333625" cy="1104900"/>
          </a:xfrm>
          <a:prstGeom prst="rect">
            <a:avLst/>
          </a:prstGeom>
          <a:noFill/>
          <a:ln w="1"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559324"/>
              </p:ext>
            </p:extLst>
          </p:nvPr>
        </p:nvGraphicFramePr>
        <p:xfrm>
          <a:off x="755576" y="980728"/>
          <a:ext cx="4248472" cy="4218282"/>
        </p:xfrm>
        <a:graphic>
          <a:graphicData uri="http://schemas.openxmlformats.org/drawingml/2006/table">
            <a:tbl>
              <a:tblPr/>
              <a:tblGrid>
                <a:gridCol w="1368152"/>
                <a:gridCol w="936104"/>
                <a:gridCol w="864096"/>
                <a:gridCol w="1080120"/>
              </a:tblGrid>
              <a:tr h="801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Неналоговые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План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Процент исполнения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Доходы от использования имущества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2 676 971,37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3 167 093,74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118,31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Доходы от оказания платных услуг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5 000,00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5 400,00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108,00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1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Доходы от продажи муниципального имущества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19 002 993,36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15 600 000,00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82,09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Доходы от продажи земельных участков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2 585 568,20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2 544 950,36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98,43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Прочие поступления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87 986,05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87 986,05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Прочие неналоговые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94 625,50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96 090,50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101,55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24 453 144,48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21 501 520,65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87,93</a:t>
                      </a:r>
                      <a:r>
                        <a:rPr lang="ru-RU" sz="1000" b="1" i="0" u="none" strike="noStrike" dirty="0">
                          <a:solidFill>
                            <a:srgbClr val="0033CC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473463"/>
              </p:ext>
            </p:extLst>
          </p:nvPr>
        </p:nvGraphicFramePr>
        <p:xfrm>
          <a:off x="4764837" y="854075"/>
          <a:ext cx="4248472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5901</TotalTime>
  <Words>3238</Words>
  <Application>Microsoft Office PowerPoint</Application>
  <PresentationFormat>Экран (4:3)</PresentationFormat>
  <Paragraphs>513</Paragraphs>
  <Slides>33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Arial Cyr</vt:lpstr>
      <vt:lpstr>Calibri</vt:lpstr>
      <vt:lpstr>Calibri Light</vt:lpstr>
      <vt:lpstr>Constantia</vt:lpstr>
      <vt:lpstr>Garamond</vt:lpstr>
      <vt:lpstr>Sylfaen</vt:lpstr>
      <vt:lpstr>Times New Roman</vt:lpstr>
      <vt:lpstr>Wingdings 2</vt:lpstr>
      <vt:lpstr>Тема Office</vt:lpstr>
      <vt:lpstr>Отчет об исполнении бюджета за 2015 год 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Итоги исполнения бюджета за 2015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  </vt:lpstr>
      <vt:lpstr>Обслуживание внутреннего долга</vt:lpstr>
      <vt:lpstr>Презентация PowerPoint</vt:lpstr>
    </vt:vector>
  </TitlesOfParts>
  <Company>Кировская область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skutina</dc:creator>
  <cp:lastModifiedBy>Ples</cp:lastModifiedBy>
  <cp:revision>370</cp:revision>
  <cp:lastPrinted>2016-03-23T08:09:03Z</cp:lastPrinted>
  <dcterms:created xsi:type="dcterms:W3CDTF">2013-11-12T07:49:12Z</dcterms:created>
  <dcterms:modified xsi:type="dcterms:W3CDTF">2016-03-23T08:10:52Z</dcterms:modified>
</cp:coreProperties>
</file>